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256" r:id="rId2"/>
    <p:sldId id="257" r:id="rId3"/>
    <p:sldId id="298" r:id="rId4"/>
    <p:sldId id="390" r:id="rId5"/>
    <p:sldId id="328" r:id="rId6"/>
    <p:sldId id="329" r:id="rId7"/>
    <p:sldId id="330" r:id="rId8"/>
    <p:sldId id="259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89" r:id="rId17"/>
    <p:sldId id="338" r:id="rId18"/>
    <p:sldId id="339" r:id="rId19"/>
    <p:sldId id="340" r:id="rId20"/>
    <p:sldId id="341" r:id="rId21"/>
    <p:sldId id="383" r:id="rId22"/>
    <p:sldId id="384" r:id="rId23"/>
    <p:sldId id="342" r:id="rId24"/>
    <p:sldId id="343" r:id="rId25"/>
    <p:sldId id="391" r:id="rId26"/>
    <p:sldId id="271" r:id="rId27"/>
    <p:sldId id="344" r:id="rId28"/>
    <p:sldId id="345" r:id="rId29"/>
    <p:sldId id="346" r:id="rId30"/>
    <p:sldId id="299" r:id="rId31"/>
    <p:sldId id="385" r:id="rId32"/>
    <p:sldId id="386" r:id="rId33"/>
    <p:sldId id="392" r:id="rId34"/>
    <p:sldId id="347" r:id="rId35"/>
    <p:sldId id="348" r:id="rId36"/>
    <p:sldId id="349" r:id="rId37"/>
    <p:sldId id="351" r:id="rId38"/>
    <p:sldId id="350" r:id="rId39"/>
    <p:sldId id="387" r:id="rId40"/>
    <p:sldId id="388" r:id="rId41"/>
    <p:sldId id="393" r:id="rId42"/>
    <p:sldId id="279" r:id="rId43"/>
    <p:sldId id="280" r:id="rId44"/>
    <p:sldId id="303" r:id="rId45"/>
    <p:sldId id="304" r:id="rId46"/>
    <p:sldId id="305" r:id="rId47"/>
    <p:sldId id="306" r:id="rId48"/>
    <p:sldId id="307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94" r:id="rId61"/>
    <p:sldId id="403" r:id="rId62"/>
    <p:sldId id="364" r:id="rId63"/>
    <p:sldId id="365" r:id="rId64"/>
    <p:sldId id="395" r:id="rId65"/>
    <p:sldId id="404" r:id="rId66"/>
    <p:sldId id="366" r:id="rId67"/>
    <p:sldId id="367" r:id="rId68"/>
    <p:sldId id="368" r:id="rId69"/>
    <p:sldId id="396" r:id="rId70"/>
    <p:sldId id="397" r:id="rId71"/>
    <p:sldId id="399" r:id="rId72"/>
    <p:sldId id="369" r:id="rId73"/>
    <p:sldId id="370" r:id="rId74"/>
    <p:sldId id="371" r:id="rId75"/>
    <p:sldId id="379" r:id="rId76"/>
    <p:sldId id="380" r:id="rId77"/>
    <p:sldId id="372" r:id="rId78"/>
    <p:sldId id="373" r:id="rId79"/>
    <p:sldId id="400" r:id="rId80"/>
    <p:sldId id="401" r:id="rId81"/>
    <p:sldId id="402" r:id="rId82"/>
    <p:sldId id="363" r:id="rId83"/>
    <p:sldId id="374" r:id="rId84"/>
    <p:sldId id="375" r:id="rId85"/>
    <p:sldId id="376" r:id="rId86"/>
    <p:sldId id="377" r:id="rId87"/>
    <p:sldId id="378" r:id="rId88"/>
    <p:sldId id="381" r:id="rId89"/>
    <p:sldId id="308" r:id="rId90"/>
    <p:sldId id="300" r:id="rId91"/>
    <p:sldId id="382" r:id="rId92"/>
    <p:sldId id="295" r:id="rId93"/>
    <p:sldId id="296" r:id="rId94"/>
    <p:sldId id="297" r:id="rId95"/>
    <p:sldId id="301" r:id="rId96"/>
  </p:sldIdLst>
  <p:sldSz cx="10080625" cy="7559675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7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Dian numeron paikkamerkki 3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E0B456C-0618-41B4-AB40-2BA3206187A8}" type="slidenum">
              <a:t>‹#›</a:t>
            </a:fld>
            <a:endParaRPr lang="fi-FI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561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i-FI"/>
          </a:p>
        </p:txBody>
      </p:sp>
      <p:sp>
        <p:nvSpPr>
          <p:cNvPr id="4" name="Ylätunnisteen paikkamerkki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i-F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i-F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i-F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i-F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41C8987-7C71-4DC9-B629-84A6B32DB5FC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90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i-FI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4495957-ABBB-4CCA-98B0-2D43A7BE6A1B}" type="slidenum">
              <a:t>1</a:t>
            </a:fld>
            <a:endParaRPr lang="fi-FI" dirty="0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7352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A01BCB4-CA2B-4855-85E6-79FA4AE41706}" type="slidenum">
              <a:t>35</a:t>
            </a:fld>
            <a:endParaRPr lang="fi-FI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1747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ACDD1FE-A438-4D2C-85EA-1D9C895C576D}" type="slidenum">
              <a:t>36</a:t>
            </a:fld>
            <a:endParaRPr lang="fi-FI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25065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ACDD1FE-A438-4D2C-85EA-1D9C895C576D}" type="slidenum">
              <a:t>37</a:t>
            </a:fld>
            <a:endParaRPr lang="fi-FI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59703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1E0586-6B40-4305-BF56-B7B630308086}" type="slidenum">
              <a:t>38</a:t>
            </a:fld>
            <a:endParaRPr lang="fi-FI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59610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64DEEDF-19F9-44A1-A34C-4EF18525AEBF}" type="slidenum">
              <a:t>42</a:t>
            </a:fld>
            <a:endParaRPr lang="fi-FI" dirty="0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81848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A59FF15-DF46-41CE-9ACB-3DA838098B35}" type="slidenum">
              <a:t>43</a:t>
            </a:fld>
            <a:endParaRPr lang="fi-FI" dirty="0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8112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3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9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3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9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3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9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5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3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9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C9BE493-BEA4-4030-B492-CA7700A771C2}" type="slidenum">
              <a:t>2</a:t>
            </a:fld>
            <a:endParaRPr lang="fi-FI" dirty="0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 sz="281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6212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3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9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7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3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8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3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9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3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0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4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1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83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4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2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84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p4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Google Shape;493;p4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4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4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4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88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4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81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E0E515E-3BFA-47BC-95C8-9924810D0B35}" type="slidenum">
              <a:t>3</a:t>
            </a:fld>
            <a:endParaRPr lang="fi-FI" dirty="0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 sz="281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34131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5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sz="18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4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F7B2BF6-12CC-46E4-9DDA-EA95A3ACDAB4}" type="slidenum">
              <a:t>92</a:t>
            </a:fld>
            <a:endParaRPr lang="fi-FI" dirty="0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 sz="281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67315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D851C8C-819F-4C91-965F-5C21EFC11B90}" type="slidenum">
              <a:t>93</a:t>
            </a:fld>
            <a:endParaRPr lang="fi-FI" dirty="0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 sz="281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51167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3E7FF0-7884-4394-BB72-05493ABAD158}" type="slidenum">
              <a:t>94</a:t>
            </a:fld>
            <a:endParaRPr lang="fi-FI" dirty="0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 sz="281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8100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234E8B7-6D16-49DD-8D7E-0A1DBA940B15}" type="slidenum">
              <a:t>26</a:t>
            </a:fld>
            <a:endParaRPr lang="fi-FI" dirty="0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1263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A6140D-087C-4DB0-97F1-A05B17AC6ADD}" type="slidenum">
              <a:t>27</a:t>
            </a:fld>
            <a:endParaRPr lang="fi-FI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24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F91C29-8FE4-47E4-95B8-76F1B1ECAD23}" type="slidenum">
              <a:t>28</a:t>
            </a:fld>
            <a:endParaRPr lang="fi-FI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3863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8A2F816-9C48-44C4-BBC7-8B9698616BC9}" type="slidenum">
              <a:t>29</a:t>
            </a:fld>
            <a:endParaRPr lang="fi-FI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4112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8A2F816-9C48-44C4-BBC7-8B9698616BC9}" type="slidenum">
              <a:t>30</a:t>
            </a:fld>
            <a:endParaRPr lang="fi-FI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7080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389E9C-B3EC-42E4-8E62-70AF2B95795E}" type="slidenum">
              <a:t>34</a:t>
            </a:fld>
            <a:endParaRPr lang="fi-FI"/>
          </a:p>
        </p:txBody>
      </p:sp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401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60476" y="1236665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60476" y="3970340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5" indent="0" algn="ctr">
              <a:buNone/>
              <a:defRPr sz="2000"/>
            </a:lvl2pPr>
            <a:lvl3pPr marL="914430" indent="0" algn="ctr">
              <a:buNone/>
              <a:defRPr sz="1800"/>
            </a:lvl3pPr>
            <a:lvl4pPr marL="1371646" indent="0" algn="ctr">
              <a:buNone/>
              <a:defRPr sz="1600"/>
            </a:lvl4pPr>
            <a:lvl5pPr marL="1828861" indent="0" algn="ctr">
              <a:buNone/>
              <a:defRPr sz="1600"/>
            </a:lvl5pPr>
            <a:lvl6pPr marL="2286076" indent="0" algn="ctr">
              <a:buNone/>
              <a:defRPr sz="1600"/>
            </a:lvl6pPr>
            <a:lvl7pPr marL="2743291" indent="0" algn="ctr">
              <a:buNone/>
              <a:defRPr sz="1600"/>
            </a:lvl7pPr>
            <a:lvl8pPr marL="3200506" indent="0" algn="ctr">
              <a:buNone/>
              <a:defRPr sz="1600"/>
            </a:lvl8pPr>
            <a:lvl9pPr marL="3657722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/>
              <a:t>Maastokortti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ACED3-94AF-4D0D-B698-DB0DC14AB971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879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/>
              <a:t>Maastokortti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E8900D-0DE2-40FC-953F-8CDE667B5B46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528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08850" y="301627"/>
            <a:ext cx="2266950" cy="6456363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3238" y="301627"/>
            <a:ext cx="6653212" cy="645636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/>
              <a:t>Maastokortti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B98065-C4B8-4FA8-A0E5-B46FDCB1FCA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75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23" y="755968"/>
            <a:ext cx="8316516" cy="3023870"/>
          </a:xfrm>
        </p:spPr>
        <p:txBody>
          <a:bodyPr/>
          <a:lstStyle>
            <a:lvl1pPr algn="l">
              <a:defRPr sz="2646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22" y="4535805"/>
            <a:ext cx="7057750" cy="2071911"/>
          </a:xfrm>
        </p:spPr>
        <p:txBody>
          <a:bodyPr>
            <a:normAutofit/>
          </a:bodyPr>
          <a:lstStyle>
            <a:lvl1pPr marL="0" indent="0" algn="l">
              <a:buNone/>
              <a:defRPr sz="1654">
                <a:solidFill>
                  <a:schemeClr val="bg2">
                    <a:lumMod val="7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96895-F2F0-10C0-4A0D-5689F71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B499F-6812-0EEB-D8F8-863FA978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Maastokortti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15615-C182-B6DE-F94F-4D714EE7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9835-E1C6-428C-9F0A-3033B2CFD6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64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884509-BB51-E767-755E-EA907B2B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6D53BB-AC5C-F60D-3C14-01149C6E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Maastokortti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FD6BC2-E95E-CF31-C043-2719856A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5A72-ECDB-4919-9FD6-03C60A4A72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64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/>
              <a:t>Maastokortti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53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7389" y="1884365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7389" y="5059365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/>
              <a:t>Maastokortti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2073BA-02C6-4128-8687-50DF87B8C5DE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901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3239" y="1768477"/>
            <a:ext cx="4459287" cy="49895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14926" y="1768477"/>
            <a:ext cx="4460875" cy="49895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/>
              <a:t>Maastokortti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EEDB87-CC77-4818-8305-842D8CEFD836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233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739" y="403225"/>
            <a:ext cx="8694737" cy="14605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2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2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/>
              <a:t>Maastokortti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619EAB-7F38-45D0-BAEF-B5A674646567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574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/>
              <a:t>Maastokortti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529E7F-CA8E-49E3-A8CE-109CA2AB91C3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218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/>
              <a:t>Maastokortti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C94F60-E81B-45CE-93EF-E9F8EC435A20}" type="slidenum">
              <a:t>‹#›</a:t>
            </a:fld>
            <a:endParaRPr lang="fi-FI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46799" y="0"/>
            <a:ext cx="914400" cy="914400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2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6251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93738" y="2268540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15" indent="0">
              <a:buNone/>
              <a:defRPr sz="1400"/>
            </a:lvl2pPr>
            <a:lvl3pPr marL="914430" indent="0">
              <a:buNone/>
              <a:defRPr sz="1200"/>
            </a:lvl3pPr>
            <a:lvl4pPr marL="1371646" indent="0">
              <a:buNone/>
              <a:defRPr sz="1000"/>
            </a:lvl4pPr>
            <a:lvl5pPr marL="1828861" indent="0">
              <a:buNone/>
              <a:defRPr sz="1000"/>
            </a:lvl5pPr>
            <a:lvl6pPr marL="2286076" indent="0">
              <a:buNone/>
              <a:defRPr sz="1000"/>
            </a:lvl6pPr>
            <a:lvl7pPr marL="2743291" indent="0">
              <a:buNone/>
              <a:defRPr sz="1000"/>
            </a:lvl7pPr>
            <a:lvl8pPr marL="3200506" indent="0">
              <a:buNone/>
              <a:defRPr sz="1000"/>
            </a:lvl8pPr>
            <a:lvl9pPr marL="3657722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/>
              <a:t>Maastokortti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D3A4F9-5EE0-4C6F-B83F-C6FD934ECAE2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120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286251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15" indent="0">
              <a:buNone/>
              <a:defRPr sz="2800"/>
            </a:lvl2pPr>
            <a:lvl3pPr marL="914430" indent="0">
              <a:buNone/>
              <a:defRPr sz="2400"/>
            </a:lvl3pPr>
            <a:lvl4pPr marL="1371646" indent="0">
              <a:buNone/>
              <a:defRPr sz="2000"/>
            </a:lvl4pPr>
            <a:lvl5pPr marL="1828861" indent="0">
              <a:buNone/>
              <a:defRPr sz="2000"/>
            </a:lvl5pPr>
            <a:lvl6pPr marL="2286076" indent="0">
              <a:buNone/>
              <a:defRPr sz="2000"/>
            </a:lvl6pPr>
            <a:lvl7pPr marL="2743291" indent="0">
              <a:buNone/>
              <a:defRPr sz="2000"/>
            </a:lvl7pPr>
            <a:lvl8pPr marL="3200506" indent="0">
              <a:buNone/>
              <a:defRPr sz="2000"/>
            </a:lvl8pPr>
            <a:lvl9pPr marL="3657722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93738" y="2268540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15" indent="0">
              <a:buNone/>
              <a:defRPr sz="1400"/>
            </a:lvl2pPr>
            <a:lvl3pPr marL="914430" indent="0">
              <a:buNone/>
              <a:defRPr sz="1200"/>
            </a:lvl3pPr>
            <a:lvl4pPr marL="1371646" indent="0">
              <a:buNone/>
              <a:defRPr sz="1000"/>
            </a:lvl4pPr>
            <a:lvl5pPr marL="1828861" indent="0">
              <a:buNone/>
              <a:defRPr sz="1000"/>
            </a:lvl5pPr>
            <a:lvl6pPr marL="2286076" indent="0">
              <a:buNone/>
              <a:defRPr sz="1000"/>
            </a:lvl6pPr>
            <a:lvl7pPr marL="2743291" indent="0">
              <a:buNone/>
              <a:defRPr sz="1000"/>
            </a:lvl7pPr>
            <a:lvl8pPr marL="3200506" indent="0">
              <a:buNone/>
              <a:defRPr sz="1000"/>
            </a:lvl8pPr>
            <a:lvl9pPr marL="3657722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/>
              <a:t>Maastokortti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65447C-E69A-4DE1-8E4C-2596E718DA46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17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284"/>
                    </a14:imgEffect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i-FI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i-F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fi-F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fi-FI" dirty="0"/>
              <a:t>Maastokortti</a:t>
            </a:r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i-F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0C3F257-108B-497D-A4AA-F6CEA61DD3DA}" type="slidenum"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hangingPunct="0">
        <a:tabLst/>
        <a:defRPr lang="fi-FI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fi-FI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23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8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4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9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84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9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14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30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5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9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22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astokortti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astokortti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9622A6-2C16-41E3-B1DB-2E02A0A1EB75}" type="slidenum">
              <a:rPr/>
              <a:t>1</a:t>
            </a:fld>
            <a:endParaRPr lang="fi-FI" dirty="0"/>
          </a:p>
        </p:txBody>
      </p:sp>
      <p:sp>
        <p:nvSpPr>
          <p:cNvPr id="2" name="Alaotsikko 1"/>
          <p:cNvSpPr txBox="1">
            <a:spLocks noGrp="1"/>
          </p:cNvSpPr>
          <p:nvPr>
            <p:ph type="subTitle" idx="4294967295"/>
          </p:nvPr>
        </p:nvSpPr>
        <p:spPr>
          <a:xfrm>
            <a:off x="-108488" y="0"/>
            <a:ext cx="10189113" cy="7559675"/>
          </a:xfrm>
        </p:spPr>
        <p:txBody>
          <a:bodyPr wrap="square" anchor="ctr">
            <a:noAutofit/>
          </a:bodyPr>
          <a:lstStyle/>
          <a:p>
            <a:pPr indent="-216007" algn="ctr"/>
            <a:r>
              <a:rPr lang="fi-FI" sz="8001" dirty="0">
                <a:latin typeface="Times New Roman" pitchFamily="18"/>
              </a:rPr>
              <a:t>Palkintotuomarin peruskurssi</a:t>
            </a:r>
          </a:p>
          <a:p>
            <a:pPr indent="-216007" algn="ctr"/>
            <a:r>
              <a:rPr lang="fi-FI" sz="6000" dirty="0">
                <a:latin typeface="Times New Roman" pitchFamily="18"/>
              </a:rPr>
              <a:t>AJOK/BEAJ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84"/>
                    </a14:imgEffect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2C05A-3550-EC06-6635-759B08BF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7544"/>
            <a:ext cx="10080625" cy="729795"/>
          </a:xfrm>
        </p:spPr>
        <p:txBody>
          <a:bodyPr/>
          <a:lstStyle/>
          <a:p>
            <a:pPr algn="ctr">
              <a:defRPr/>
            </a:pPr>
            <a:r>
              <a:rPr lang="fi-FI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Vaatimukset osallistuvalle koiralle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B1F806-5905-7365-0261-F69A6D8B5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506" y="1596033"/>
            <a:ext cx="9955119" cy="5190087"/>
          </a:xfrm>
        </p:spPr>
        <p:txBody>
          <a:bodyPr rtlCol="0">
            <a:normAutofit/>
          </a:bodyPr>
          <a:lstStyle/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Kennelliiton rekisteröinti-, tunnistus-, rokotus- ja antidoping sääntöjen vaatimukset  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Palkittu näyttelyssä 9 kk täytettyään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Ilman näyttelytulosta voi osallistua kunnes saavuttaa                                 AJOK/BEAJ 1. palkinnon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 30 vrk ennen - 75 vrk jälkeen penikoinnin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 kiimassa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 sairas, loukkaantunut tai vammautunut koira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4A5D694-EBAA-4782-B9C3-B4B80024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835-E1C6-428C-9F0A-3033B2CFD62F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84"/>
                    </a14:imgEffect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3C9506D5-49F1-DF12-A686-F7E33D11737D}"/>
              </a:ext>
            </a:extLst>
          </p:cNvPr>
          <p:cNvSpPr txBox="1"/>
          <p:nvPr/>
        </p:nvSpPr>
        <p:spPr>
          <a:xfrm>
            <a:off x="1" y="1030777"/>
            <a:ext cx="10080624" cy="4935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8025" indent="-378025" hangingPunct="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Ei koira, joka on vihainen ihmisille tai toisille koirille </a:t>
            </a:r>
          </a:p>
          <a:p>
            <a:pPr marL="378025" indent="-378025" hangingPunct="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/>
            </a:pPr>
            <a:endParaRPr lang="fi-FI" sz="2800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378025" indent="-378025" hangingPunct="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Ei koira, joka on kennelliiton ohjeiden mukaisesti määrätty osallistumiskieltoon</a:t>
            </a:r>
          </a:p>
          <a:p>
            <a:pPr marL="378025" indent="-378025" hangingPunct="0"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78025" indent="-378025" hangingPunct="0"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78025" indent="-378025" hangingPunct="0"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78025" indent="-378025" hangingPunct="0"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78025" indent="-378025" hangingPunct="0"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78025" indent="-378025" hangingPunct="0"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78025" indent="-378025"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315" dirty="0">
              <a:solidFill>
                <a:schemeClr val="bg1"/>
              </a:solidFill>
              <a:latin typeface="Times New Roman" pitchFamily="18"/>
            </a:endParaRPr>
          </a:p>
          <a:p>
            <a:pPr>
              <a:buClr>
                <a:srgbClr val="0070C0"/>
              </a:buClr>
              <a:buSzPct val="80000"/>
              <a:defRPr/>
            </a:pPr>
            <a:r>
              <a:rPr lang="fi-FI" sz="1158" dirty="0">
                <a:solidFill>
                  <a:schemeClr val="bg1"/>
                </a:solidFill>
                <a:latin typeface="Times New Roman" pitchFamily="18"/>
              </a:rPr>
              <a:t>Sääntökirja s.5</a:t>
            </a:r>
            <a:endParaRPr lang="fi-FI" sz="1158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8EBE33-6864-2FCE-3C15-FFA45DA8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84"/>
                    </a14:imgEffect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2C37564-2A80-03F1-5CD1-6A21623A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23" y="414417"/>
            <a:ext cx="8316516" cy="813800"/>
          </a:xfrm>
        </p:spPr>
        <p:txBody>
          <a:bodyPr/>
          <a:lstStyle/>
          <a:p>
            <a:pPr algn="ctr">
              <a:defRPr/>
            </a:pPr>
            <a:r>
              <a:rPr lang="fi-FI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Tuomarit</a:t>
            </a:r>
            <a:endParaRPr lang="fi-F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303DEA-A8D9-6BB8-9F74-4E594BE5B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24" y="1662545"/>
            <a:ext cx="9883401" cy="5897129"/>
          </a:xfrm>
        </p:spPr>
        <p:txBody>
          <a:bodyPr rtlCol="0">
            <a:normAutofit/>
          </a:bodyPr>
          <a:lstStyle/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Koeryhmässä kaksi palkintotuomaria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Ylituomarin nimeämä ryhmänjohtaja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Pätevöity palkintotuomari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18 v. ikä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Kennelliiton tai rotujärjestön jäsen</a:t>
            </a:r>
          </a:p>
          <a:p>
            <a:pPr>
              <a:buClr>
                <a:srgbClr val="0070C0"/>
              </a:buClr>
              <a:defRPr/>
            </a:pP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Palkintotuomari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Kennelliiton tai sen jäsenyhdistyksen jäsen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Kurssin suorittanut harjoittelija voi toimia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pt:na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15 v. ikä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8D0C289-CFB2-DD8E-54E7-1335F0CE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835-E1C6-428C-9F0A-3033B2CFD62F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AC39C1A-DD5D-8D70-D7A3-C1D46152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530"/>
            <a:ext cx="10080624" cy="7350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i-FI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Jääviys</a:t>
            </a:r>
            <a:br>
              <a:rPr lang="fi-FI" dirty="0"/>
            </a:b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6D29279-A377-B197-F5AE-286A79779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506" y="1313412"/>
            <a:ext cx="9955119" cy="5569526"/>
          </a:xfrm>
        </p:spPr>
        <p:txBody>
          <a:bodyPr rtlCol="0">
            <a:normAutofit fontScale="25000" lnSpcReduction="20000"/>
          </a:bodyPr>
          <a:lstStyle/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endParaRPr lang="fi-FI" sz="2811" dirty="0">
              <a:solidFill>
                <a:schemeClr val="bg1"/>
              </a:solidFill>
              <a:latin typeface="Times New Roman" pitchFamily="18"/>
            </a:endParaRP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Kulloinkin voimassa oleva kennelliiton yleinen jääviyssääntö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Koiranohjaajan/omistajan ja koiraa arvostelevan tuomarin välillä ei saa olla arvostelua häiritseviä sidonnaisuuksia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1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Läheiset sukulaiset (aviopuoliso, vanhemmat, sisaret)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1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Kasvattaja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endParaRPr lang="fi-FI" sz="1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Toiminta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1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Läpinäkyvää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1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Hyvän kennelhengen mukaista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1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Luotettavaa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fi-FI" sz="1984" dirty="0">
              <a:solidFill>
                <a:schemeClr val="bg1"/>
              </a:solidFill>
              <a:latin typeface="Times New Roman" pitchFamily="18"/>
              <a:cs typeface="Tahoma" pitchFamily="2"/>
            </a:endParaRPr>
          </a:p>
          <a:p>
            <a:pPr marL="675683" lvl="2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50000"/>
              <a:defRPr/>
            </a:pPr>
            <a:endParaRPr lang="fi-FI" sz="4630" dirty="0">
              <a:solidFill>
                <a:schemeClr val="bg1"/>
              </a:solidFill>
              <a:latin typeface="Times New Roman" pitchFamily="18"/>
              <a:cs typeface="Tahoma" pitchFamily="2"/>
            </a:endParaRPr>
          </a:p>
          <a:p>
            <a:pPr>
              <a:spcAft>
                <a:spcPts val="1172"/>
              </a:spcAft>
              <a:buClr>
                <a:srgbClr val="0070C0"/>
              </a:buClr>
              <a:buSzPct val="50000"/>
              <a:defRPr/>
            </a:pPr>
            <a:r>
              <a:rPr lang="fi-FI" sz="4630" dirty="0">
                <a:solidFill>
                  <a:schemeClr val="bg1"/>
                </a:solidFill>
                <a:latin typeface="Times New Roman" pitchFamily="18"/>
                <a:cs typeface="Tahoma" pitchFamily="2"/>
              </a:rPr>
              <a:t>Liitevihko</a:t>
            </a:r>
          </a:p>
          <a:p>
            <a:pPr fontAlgn="auto">
              <a:defRPr/>
            </a:pP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173ABD5-F970-199F-9108-A9A17F34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835-E1C6-428C-9F0A-3033B2CFD62F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1CDA9C-0F62-1C08-4543-38F1DF06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540"/>
            <a:ext cx="10080625" cy="765235"/>
          </a:xfrm>
        </p:spPr>
        <p:txBody>
          <a:bodyPr/>
          <a:lstStyle/>
          <a:p>
            <a:pPr algn="ctr">
              <a:defRPr/>
            </a:pPr>
            <a:r>
              <a:rPr lang="fi-FI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Ennen kokeen alkua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BE7B2F-4881-55DB-CBB2-AEADC44B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67101"/>
            <a:ext cx="10080625" cy="6092574"/>
          </a:xfrm>
        </p:spPr>
        <p:txBody>
          <a:bodyPr rtlCol="0">
            <a:normAutofit/>
          </a:bodyPr>
          <a:lstStyle/>
          <a:p>
            <a:pPr marL="949513" lvl="1" indent="-571500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Ilmoittaudutaan järjestäjän määräämällä tavalla</a:t>
            </a:r>
          </a:p>
          <a:p>
            <a:pPr marL="1512064" lvl="3" indent="-37802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Järjestäjä voi määritellä itse milloin ilmoittautumisaika alkaa ja päättyy. </a:t>
            </a:r>
          </a:p>
          <a:p>
            <a:pPr marL="1512064" lvl="3" indent="-37802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Esimerkiksi, ilmoittautumisaika kokeeseen voi päättyä vain päivää ennen kokeen alkua.</a:t>
            </a:r>
          </a:p>
          <a:p>
            <a:pPr marL="1512064" lvl="3" indent="-37802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Koekauden kokeessa ilmoittautuminen päättyy edeltävänä päivänä</a:t>
            </a:r>
          </a:p>
          <a:p>
            <a:pPr marL="949513" lvl="1" indent="-5715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/>
            </a:pP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49513" lvl="1" indent="-5715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Koetoimikunnalla on oikeus rajoittaa osallistuvien koirien lukumäärä ilmoittautumisjärjestyksen mukaisesti.</a:t>
            </a:r>
          </a:p>
          <a:p>
            <a:pPr marL="949513" lvl="1" indent="-5715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/>
            </a:pP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949513" lvl="1" indent="-5715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Kokeen järjestäjät voivat perua kokeen, mikäli osallistujia on vähemmän kuin kolme (3)</a:t>
            </a:r>
          </a:p>
          <a:p>
            <a:pPr marL="567051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endParaRPr lang="fi-FI" sz="2563" dirty="0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1E6A86-97B1-6671-7101-B5A615F9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835-E1C6-428C-9F0A-3033B2CFD62F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0F4AF284-11DD-0ED7-C2E6-9B3831F7B827}"/>
              </a:ext>
            </a:extLst>
          </p:cNvPr>
          <p:cNvSpPr txBox="1"/>
          <p:nvPr/>
        </p:nvSpPr>
        <p:spPr>
          <a:xfrm>
            <a:off x="0" y="1926473"/>
            <a:ext cx="10080625" cy="3729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6226" indent="-457200" hangingPunct="0">
              <a:lnSpc>
                <a:spcPct val="80000"/>
              </a:lnSpc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Rokotusten ja tunnistusmerkintöjen tarkastaminen</a:t>
            </a:r>
          </a:p>
          <a:p>
            <a:pPr marL="1103426" lvl="1" indent="-457200" hangingPunct="0">
              <a:lnSpc>
                <a:spcPct val="8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Ylituomari tarkastaa ennen kokeen alkua</a:t>
            </a:r>
          </a:p>
          <a:p>
            <a:pPr marL="189026" hangingPunct="0">
              <a:lnSpc>
                <a:spcPct val="80000"/>
              </a:lnSpc>
              <a:buClr>
                <a:srgbClr val="0070C0"/>
              </a:buClr>
              <a:defRPr/>
            </a:pPr>
            <a:endParaRPr lang="fi-FI" sz="2800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646226" indent="-457200" hangingPunct="0">
              <a:lnSpc>
                <a:spcPct val="80000"/>
              </a:lnSpc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Kokeen järjestäjä ja ylituomari asettavat tuomarit maastoihin ja nimeävät ryhmätuomarin</a:t>
            </a:r>
          </a:p>
          <a:p>
            <a:pPr marL="378025" indent="-378025" hangingPunct="0">
              <a:lnSpc>
                <a:spcPct val="80000"/>
              </a:lnSpc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78025" indent="-378025" hangingPunct="0">
              <a:lnSpc>
                <a:spcPct val="80000"/>
              </a:lnSpc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78025" indent="-378025" hangingPunct="0">
              <a:lnSpc>
                <a:spcPct val="80000"/>
              </a:lnSpc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78025" indent="-378025" hangingPunct="0">
              <a:lnSpc>
                <a:spcPct val="80000"/>
              </a:lnSpc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78025" indent="-378025"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fi-FI" sz="2315" dirty="0">
              <a:solidFill>
                <a:schemeClr val="bg1"/>
              </a:solidFill>
              <a:latin typeface="Times New Roman" pitchFamily="18"/>
            </a:endParaRPr>
          </a:p>
          <a:p>
            <a:pPr>
              <a:buClr>
                <a:srgbClr val="0070C0"/>
              </a:buClr>
              <a:buSzPct val="80000"/>
              <a:defRPr/>
            </a:pPr>
            <a:r>
              <a:rPr lang="fi-FI" sz="1158" dirty="0">
                <a:solidFill>
                  <a:schemeClr val="bg1"/>
                </a:solidFill>
                <a:latin typeface="Times New Roman" pitchFamily="18"/>
              </a:rPr>
              <a:t>Sääntökirja s. 10</a:t>
            </a:r>
            <a:endParaRPr lang="fi-FI" sz="1158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4053588-8F2A-8C01-70A2-4AA64703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A14B26-0E3A-BBB7-3EA4-DD32E4108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6" y="1236665"/>
            <a:ext cx="7559675" cy="1273453"/>
          </a:xfrm>
        </p:spPr>
        <p:txBody>
          <a:bodyPr anchor="ctr"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Koepäivä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35353E0-195B-B3D2-5E29-2EF7B7925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6" y="3299012"/>
            <a:ext cx="7559675" cy="2496953"/>
          </a:xfrm>
        </p:spPr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Kokeen kulku</a:t>
            </a:r>
          </a:p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Arviointi</a:t>
            </a:r>
          </a:p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Tuloksen muodostuminen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2911FA-92AE-2B19-381B-DEE2BFB3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ACED3-94AF-4D0D-B698-DB0DC14AB971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76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5DDF39-60F6-BD45-7435-D2A33881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97791"/>
            <a:ext cx="10080625" cy="924057"/>
          </a:xfrm>
        </p:spPr>
        <p:txBody>
          <a:bodyPr/>
          <a:lstStyle/>
          <a:p>
            <a:pPr algn="ctr">
              <a:defRPr/>
            </a:pPr>
            <a:r>
              <a:rPr lang="fi-FI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Kokeen kulku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C5F815-06D1-1B1E-71C1-168FF14F9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434" y="1978429"/>
            <a:ext cx="9937189" cy="5581245"/>
          </a:xfrm>
        </p:spPr>
        <p:txBody>
          <a:bodyPr rtlCol="0">
            <a:normAutofit/>
          </a:bodyPr>
          <a:lstStyle/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 alkaa ylituomarin puhuttelulla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Lyhyt sääntöjen kertaus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Koepäivää koskevat ohjeet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Koirien arvonta maastoihin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Koiran koettelu arvotuissa maastoissa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Maastokorttien luovutus ylituomarille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 päättyy ylituomarin puheenvuoroon, tulosten julkistamiseen ja palkintojen jakoon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endParaRPr lang="fi-FI" sz="1984" dirty="0">
              <a:solidFill>
                <a:schemeClr val="bg1"/>
              </a:solidFill>
              <a:latin typeface="Times New Roman" pitchFamily="18"/>
            </a:endParaRPr>
          </a:p>
          <a:p>
            <a:pPr fontAlgn="auto">
              <a:buClr>
                <a:srgbClr val="0070C0"/>
              </a:buClr>
              <a:defRPr/>
            </a:pPr>
            <a:r>
              <a:rPr lang="fi-FI" sz="1240" dirty="0">
                <a:solidFill>
                  <a:schemeClr val="bg1"/>
                </a:solidFill>
                <a:latin typeface="Times New Roman" pitchFamily="18"/>
              </a:rPr>
              <a:t>Sääntökirja s. 12</a:t>
            </a:r>
          </a:p>
          <a:p>
            <a:pPr fontAlgn="auto">
              <a:defRPr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850974-2542-5CBF-0611-48C6DF31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835-E1C6-428C-9F0A-3033B2CFD62F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EB783-F599-3DEC-9AB3-179CB177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080625" cy="668104"/>
          </a:xfrm>
        </p:spPr>
        <p:txBody>
          <a:bodyPr/>
          <a:lstStyle/>
          <a:p>
            <a:pPr algn="ctr">
              <a:defRPr/>
            </a:pPr>
            <a:r>
              <a:rPr lang="fi-FI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Koiran koettelu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56453B-1C9B-A049-F95C-732550D60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294" y="1133168"/>
            <a:ext cx="9901330" cy="5753992"/>
          </a:xfrm>
        </p:spPr>
        <p:txBody>
          <a:bodyPr rtlCol="0">
            <a:normAutofit lnSpcReduction="10000"/>
          </a:bodyPr>
          <a:lstStyle/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Koetteluaika aloitetaan ylituomarin määräämänä koirien </a:t>
            </a:r>
            <a:r>
              <a:rPr lang="fi-FI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irtilaskuaikana</a:t>
            </a:r>
            <a:endParaRPr lang="fi-FI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Koepäivänä koiralla on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3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Enintään 240 min hakuaikaa yhteensä molempiin eriin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3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Kaksi erillistä 120 min ajoerää</a:t>
            </a:r>
          </a:p>
          <a:p>
            <a:pPr marL="1538446" lvl="3" indent="-37802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3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Ajoaikaan ei lasketa:</a:t>
            </a:r>
          </a:p>
          <a:p>
            <a:pPr marL="2389002" lvl="5" indent="-37802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3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5 min tai sitä pidempiä taukoja</a:t>
            </a:r>
          </a:p>
          <a:p>
            <a:pPr marL="2389002" lvl="5" indent="-37802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3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Ajolöysyysminuutteja</a:t>
            </a:r>
          </a:p>
          <a:p>
            <a:pPr marL="2010977" lvl="5" indent="-37802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70000"/>
              <a:defRPr/>
            </a:pPr>
            <a:endParaRPr lang="fi-FI" sz="30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378025" indent="-378025">
              <a:spcAft>
                <a:spcPts val="0"/>
              </a:spcAft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Koira kytketään ensimmäisen ajoerän jälkeen ja lasketaan eri maastokohtaan hakemaan toista jänistä mikäli hakuaikaa on käyttämättä</a:t>
            </a:r>
          </a:p>
          <a:p>
            <a:pPr marL="378025" indent="-378025">
              <a:spcAft>
                <a:spcPts val="0"/>
              </a:spcAft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endParaRPr lang="fi-FI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78025">
              <a:spcAft>
                <a:spcPts val="0"/>
              </a:spcAft>
              <a:buClr>
                <a:srgbClr val="0070C0"/>
              </a:buClr>
              <a:defRPr/>
            </a:pPr>
            <a:endParaRPr lang="fi-FI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defRPr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BA117DF-F94F-D7CA-D449-F961741B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835-E1C6-428C-9F0A-3033B2CFD62F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CA3CB3-140A-A2B8-AC3E-269FDFA6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320"/>
            <a:ext cx="10080625" cy="87908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Tuloksen muodostuminen</a:t>
            </a:r>
            <a:b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E2F004-7E79-86AF-416F-2997CC4B3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344600"/>
            <a:ext cx="9901331" cy="5913755"/>
          </a:xfrm>
        </p:spPr>
        <p:txBody>
          <a:bodyPr rtlCol="0">
            <a:normAutofit fontScale="40000" lnSpcReduction="20000"/>
          </a:bodyPr>
          <a:lstStyle/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endParaRPr lang="fi-FI" sz="2315" dirty="0">
              <a:solidFill>
                <a:schemeClr val="bg1"/>
              </a:solidFill>
              <a:latin typeface="Times New Roman" pitchFamily="18"/>
            </a:endParaRP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Ajoaika </a:t>
            </a:r>
            <a:r>
              <a:rPr lang="fi-FI" sz="7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fi-FI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pistettä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Ominaisuuspisteet </a:t>
            </a:r>
            <a:r>
              <a:rPr lang="fi-FI" sz="7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fi-FI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pistettä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7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Eräkohtaiset ansiopisteet</a:t>
            </a:r>
          </a:p>
          <a:p>
            <a:pPr marL="2288985" lvl="4" indent="-857250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7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Haku 1 -10 p</a:t>
            </a:r>
          </a:p>
          <a:p>
            <a:pPr marL="2288985" lvl="4" indent="-857250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7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Haukku 1-10 p</a:t>
            </a:r>
          </a:p>
          <a:p>
            <a:pPr marL="2288985" lvl="4" indent="-857250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7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Ajotaito 1-10 p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fi-FI" sz="70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7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Eräkohtaiset tappiopisteet</a:t>
            </a:r>
          </a:p>
          <a:p>
            <a:pPr marL="2288985" lvl="4" indent="-857250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7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Hakulöysyys 0 -10 p</a:t>
            </a:r>
          </a:p>
          <a:p>
            <a:pPr marL="2288985" lvl="4" indent="-857250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7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Ajolöysyys 0 -10 p</a:t>
            </a:r>
          </a:p>
          <a:p>
            <a:pPr marL="1809760" lvl="4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fi-FI" sz="2315" dirty="0">
              <a:solidFill>
                <a:schemeClr val="bg1"/>
              </a:solidFill>
              <a:latin typeface="Times New Roman" pitchFamily="18"/>
              <a:cs typeface="Tahoma" pitchFamily="2"/>
            </a:endParaRPr>
          </a:p>
          <a:p>
            <a:pPr fontAlgn="auto">
              <a:buClr>
                <a:srgbClr val="0070C0"/>
              </a:buClr>
              <a:defRPr/>
            </a:pPr>
            <a:r>
              <a:rPr lang="fi-FI" sz="2398" dirty="0">
                <a:solidFill>
                  <a:schemeClr val="bg1"/>
                </a:solidFill>
                <a:latin typeface="Times New Roman" pitchFamily="18"/>
                <a:cs typeface="Tahoma" pitchFamily="2"/>
              </a:rPr>
              <a:t>Sääntökirja s.7</a:t>
            </a:r>
          </a:p>
          <a:p>
            <a:pPr fontAlgn="auto">
              <a:defRPr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185B36B-5232-057E-13CA-2924AB44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19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696207"/>
          </a:xfrm>
        </p:spPr>
        <p:txBody>
          <a:bodyPr/>
          <a:lstStyle/>
          <a:p>
            <a:pPr lvl="0"/>
            <a:r>
              <a:rPr lang="fi-FI" sz="4000" dirty="0">
                <a:latin typeface="Times New Roman" pitchFamily="18"/>
              </a:rPr>
              <a:t>Kurssin ohjelma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idx="1"/>
          </p:nvPr>
        </p:nvSpPr>
        <p:spPr>
          <a:xfrm>
            <a:off x="503999" y="1285216"/>
            <a:ext cx="9071640" cy="5601943"/>
          </a:xfrm>
          <a:ln w="38100"/>
        </p:spPr>
        <p:txBody>
          <a:bodyPr/>
          <a:lstStyle/>
          <a:p>
            <a:pPr marL="457215" indent="-457215">
              <a:spcAft>
                <a:spcPts val="544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Teoriaosio</a:t>
            </a:r>
          </a:p>
          <a:p>
            <a:pPr marL="1274442" lvl="2" indent="-457215" hangingPunct="0"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Yleistä ajokokeesta</a:t>
            </a:r>
          </a:p>
          <a:p>
            <a:pPr marL="1274442" lvl="2" indent="-457215" hangingPunct="0"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Kokeen kulku</a:t>
            </a:r>
          </a:p>
          <a:p>
            <a:pPr marL="1274442" lvl="2" indent="-457215" hangingPunct="0"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Tuloksen muodostuminen</a:t>
            </a:r>
          </a:p>
          <a:p>
            <a:pPr marL="1274442" lvl="2" indent="-457215" hangingPunct="0"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Arvosteluperusteet</a:t>
            </a:r>
          </a:p>
          <a:p>
            <a:pPr marL="1274442" lvl="2" indent="-457215" hangingPunct="0"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Toiminta erikoistilanteissa</a:t>
            </a:r>
          </a:p>
          <a:p>
            <a:pPr marL="1274442" lvl="2" indent="-457215" hangingPunct="0">
              <a:spcBef>
                <a:spcPts val="289"/>
              </a:spcBef>
              <a:spcAft>
                <a:spcPts val="1134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Maastokortin täyttäminen</a:t>
            </a:r>
          </a:p>
          <a:p>
            <a:pPr marL="457215" indent="-457215">
              <a:spcBef>
                <a:spcPts val="581"/>
              </a:spcBef>
              <a:spcAft>
                <a:spcPts val="836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Käytännön osio</a:t>
            </a:r>
          </a:p>
          <a:p>
            <a:pPr marL="1274442" lvl="2" indent="-457215" hangingPunct="0">
              <a:spcBef>
                <a:spcPts val="581"/>
              </a:spcBef>
              <a:spcAft>
                <a:spcPts val="581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Koiran toiminnan seuraaminen maastossa</a:t>
            </a:r>
          </a:p>
          <a:p>
            <a:pPr marL="1634455" lvl="3" indent="-457215" hangingPunct="0"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itchFamily="18"/>
                <a:cs typeface="Tahoma" pitchFamily="2"/>
              </a:rPr>
              <a:t>Maastokortin täyttäminen</a:t>
            </a:r>
          </a:p>
          <a:p>
            <a:pPr marL="1274442" lvl="2" indent="-457215" hangingPunct="0"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Sovitaan teoriaosion yhteydessä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683E8B-65B3-459E-BD74-24CAFA131D7A}" type="slidenum">
              <a:rPr/>
              <a:t>2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1B1F17-1B45-ADC1-A38D-00754BF2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140706"/>
            <a:ext cx="10080625" cy="5325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4000" cap="none" dirty="0">
                <a:latin typeface="Times New Roman" pitchFamily="18"/>
              </a:rPr>
              <a:t>Ansiopisteet</a:t>
            </a:r>
            <a:endParaRPr lang="fi-FI" sz="4000" cap="none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25F484-4871-64B6-6071-7CA875415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364" y="976718"/>
            <a:ext cx="9919258" cy="5513730"/>
          </a:xfrm>
        </p:spPr>
        <p:txBody>
          <a:bodyPr rtlCol="0">
            <a:noAutofit/>
          </a:bodyPr>
          <a:lstStyle/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Palkintotuomari suorittaa arvostelun maastokorttiin eräkohtaisesti kokonaisin numeroin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Erinomainen suoritus	9 tai 10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Erittäin hyvä suoritus 	7 tai 8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Hyvä suoritus 		5 tai 6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Välttävä suoritus     	3 tai 4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Heikko suoritus	         	1 tai 2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Ei voida arvostella	-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Ryhmätuomari merkitsee korttiinsa tuomareiden antamien pisteiden keskiarvon</a:t>
            </a:r>
          </a:p>
          <a:p>
            <a:pPr>
              <a:buClr>
                <a:srgbClr val="0070C0"/>
              </a:buClr>
              <a:defRPr/>
            </a:pPr>
            <a:endParaRPr lang="fi-FI" sz="2800" dirty="0">
              <a:solidFill>
                <a:schemeClr val="bg1"/>
              </a:solidFill>
              <a:latin typeface="Times New Roman" pitchFamily="18"/>
            </a:endParaRPr>
          </a:p>
          <a:p>
            <a:pPr fontAlgn="auto">
              <a:buClr>
                <a:srgbClr val="0070C0"/>
              </a:buClr>
              <a:defRPr/>
            </a:pPr>
            <a:r>
              <a:rPr lang="fi-FI" sz="2800" dirty="0">
                <a:solidFill>
                  <a:schemeClr val="bg1"/>
                </a:solidFill>
                <a:latin typeface="Times New Roman" pitchFamily="18"/>
              </a:rPr>
              <a:t>Sääntökirja s. 8</a:t>
            </a:r>
          </a:p>
          <a:p>
            <a:pPr fontAlgn="auto">
              <a:defRPr/>
            </a:pPr>
            <a:endParaRPr lang="fi-FI" sz="2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950E5A-F366-C991-B72A-1708753B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835-E1C6-428C-9F0A-3033B2CFD62F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4ECB5F7-326D-3A5F-6E87-45A87C101F81}"/>
              </a:ext>
            </a:extLst>
          </p:cNvPr>
          <p:cNvSpPr txBox="1"/>
          <p:nvPr/>
        </p:nvSpPr>
        <p:spPr>
          <a:xfrm>
            <a:off x="-2545976" y="1407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892199-DE41-B9C8-030E-35D8A88A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Palkintotuomarin arvostelukortti</a:t>
            </a:r>
          </a:p>
        </p:txBody>
      </p:sp>
      <p:pic>
        <p:nvPicPr>
          <p:cNvPr id="6" name="Sisällön paikkamerkki 5" descr="Kuva, joka sisältää kohteen teksti, kuitti, numero, Fontti&#10;&#10;Kuvaus luotu automaattisesti">
            <a:extLst>
              <a:ext uri="{FF2B5EF4-FFF2-40B4-BE49-F238E27FC236}">
                <a16:creationId xmlns:a16="http://schemas.microsoft.com/office/drawing/2014/main" id="{2FAA94C7-C9D7-CBFE-E467-A456E4FF7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9" y="1288756"/>
            <a:ext cx="8861138" cy="5811292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FF9293B-36A6-16F0-F492-0570C186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5699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9ADC03-1C16-B9C9-E125-1C24F04C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658800"/>
          </a:xfrm>
        </p:spPr>
        <p:txBody>
          <a:bodyPr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Ryhmätuomarin arvostelukortti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602F20D-9167-F63D-8C8C-41BA2D56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22</a:t>
            </a:fld>
            <a:endParaRPr lang="fi-FI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993D6773-F0DF-58B4-BB28-DA13FF0B8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92" y="1089617"/>
            <a:ext cx="9616439" cy="6168738"/>
          </a:xfrm>
        </p:spPr>
      </p:pic>
    </p:spTree>
    <p:extLst>
      <p:ext uri="{BB962C8B-B14F-4D97-AF65-F5344CB8AC3E}">
        <p14:creationId xmlns:p14="http://schemas.microsoft.com/office/powerpoint/2010/main" val="3994359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19F65E-C1A1-4A35-DC50-481D06A6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664"/>
            <a:ext cx="10080625" cy="522407"/>
          </a:xfrm>
        </p:spPr>
        <p:txBody>
          <a:bodyPr/>
          <a:lstStyle/>
          <a:p>
            <a:pPr algn="ctr">
              <a:defRPr/>
            </a:pPr>
            <a:r>
              <a:rPr lang="fi-FI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Tappiopisteet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6C2FBC-C363-C110-ADFA-E6F0228C4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506" y="1645920"/>
            <a:ext cx="9955118" cy="5913755"/>
          </a:xfrm>
        </p:spPr>
        <p:txBody>
          <a:bodyPr rtlCol="0">
            <a:normAutofit/>
          </a:bodyPr>
          <a:lstStyle/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Arvostelussa otetaan huomioon molempien tuomareiden erilliset, mutta yksimieliset havainnot yhteenlaskettuina</a:t>
            </a:r>
          </a:p>
          <a:p>
            <a:pPr marL="835213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Ei tappiopisteitä aiheuttavaa ominaisuutta tai virhe on niin vähäinen ettei aiheuta tappiopisteitä  		0</a:t>
            </a:r>
          </a:p>
          <a:p>
            <a:pPr marL="835213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Virheen laadusta ja/tai ajasta riippuen  		1 – 10</a:t>
            </a:r>
          </a:p>
          <a:p>
            <a:pPr marL="835213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Koira suljetaan virheen vuoksi			10</a:t>
            </a:r>
          </a:p>
          <a:p>
            <a:pPr marL="1888935" lvl="4" indent="-457200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Ryhmän pisteet (keskiarvo)</a:t>
            </a:r>
          </a:p>
          <a:p>
            <a:pPr marL="1132884" lvl="2" indent="-457200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Ei voida arvostella		</a:t>
            </a:r>
            <a:r>
              <a:rPr lang="fi-FI" sz="3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		-</a:t>
            </a:r>
            <a:r>
              <a:rPr lang="fi-FI" sz="1240" dirty="0">
                <a:solidFill>
                  <a:schemeClr val="bg1"/>
                </a:solidFill>
                <a:latin typeface="Times New Roman" pitchFamily="18"/>
                <a:cs typeface="Tahoma" pitchFamily="2"/>
              </a:rPr>
              <a:t>                           </a:t>
            </a:r>
            <a:endParaRPr lang="fi-FI" sz="124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DBE092-9450-5573-5EC4-DD77FC35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835-E1C6-428C-9F0A-3033B2CFD62F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4978C5-E84C-F3B4-17D1-A98C0AC7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1290"/>
            <a:ext cx="10080625" cy="805925"/>
          </a:xfrm>
        </p:spPr>
        <p:txBody>
          <a:bodyPr/>
          <a:lstStyle/>
          <a:p>
            <a:pPr algn="ctr">
              <a:defRPr/>
            </a:pPr>
            <a:r>
              <a:rPr lang="fi-FI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Palkintosijat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0B55C9-D835-7532-B85A-AB46F0D77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294" y="1712422"/>
            <a:ext cx="9901331" cy="5847253"/>
          </a:xfrm>
        </p:spPr>
        <p:txBody>
          <a:bodyPr rtlCol="0">
            <a:noAutofit/>
          </a:bodyPr>
          <a:lstStyle/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</a:rPr>
              <a:t>Suuret ajokoirat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  <a:cs typeface="Tahoma" pitchFamily="2"/>
              </a:rPr>
              <a:t>1. palkinto vähintään 75 pistettä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  <a:cs typeface="Tahoma" pitchFamily="2"/>
              </a:rPr>
              <a:t>2. palkinto vähintään 60 pistettä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  <a:cs typeface="Tahoma" pitchFamily="2"/>
              </a:rPr>
              <a:t>3. palkinto vähintään 50 pistettä</a:t>
            </a: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endParaRPr lang="fi-FI" sz="2800" dirty="0">
              <a:solidFill>
                <a:schemeClr val="tx1"/>
              </a:solidFill>
              <a:latin typeface="Times New Roman" pitchFamily="18"/>
            </a:endParaRP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</a:rPr>
              <a:t>Beaglet ja eestinajokoirat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  <a:cs typeface="Tahoma" pitchFamily="2"/>
              </a:rPr>
              <a:t>1. palkinto vähintään 60 pistettä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  <a:cs typeface="Tahoma" pitchFamily="2"/>
              </a:rPr>
              <a:t>2. palkinto vähintään 50 pistettä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  <a:cs typeface="Tahoma" pitchFamily="2"/>
              </a:rPr>
              <a:t>3. palkinto vähintään 40 pistettä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fi-FI" sz="1654" dirty="0">
              <a:solidFill>
                <a:schemeClr val="bg1"/>
              </a:solidFill>
              <a:latin typeface="Times New Roman" pitchFamily="18"/>
              <a:cs typeface="Tahoma" pitchFamily="2"/>
            </a:endParaRPr>
          </a:p>
          <a:p>
            <a:pPr indent="-80343">
              <a:spcAft>
                <a:spcPts val="1172"/>
              </a:spcAft>
              <a:buClr>
                <a:srgbClr val="0070C0"/>
              </a:buClr>
              <a:buSzPct val="50000"/>
              <a:defRPr/>
            </a:pPr>
            <a:r>
              <a:rPr lang="fi-FI" sz="1158" dirty="0">
                <a:solidFill>
                  <a:schemeClr val="bg1"/>
                </a:solidFill>
                <a:latin typeface="Times New Roman" pitchFamily="18"/>
                <a:cs typeface="Tahoma" pitchFamily="2"/>
              </a:rPr>
              <a:t>Sääntökirja s. 8</a:t>
            </a:r>
            <a:endParaRPr lang="fi-FI" sz="1158" dirty="0">
              <a:solidFill>
                <a:schemeClr val="bg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34FAFE-7119-4349-7D84-E133597F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835-E1C6-428C-9F0A-3033B2CFD62F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C89D-A1AC-608F-3382-B810D9AC8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6" y="1236666"/>
            <a:ext cx="7559675" cy="953082"/>
          </a:xfrm>
        </p:spPr>
        <p:txBody>
          <a:bodyPr anchor="t"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Arvioinnin perusteet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E743B6-B48E-99D7-39AE-B3D13E5AC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6" y="2955927"/>
            <a:ext cx="7559675" cy="1825625"/>
          </a:xfrm>
        </p:spPr>
        <p:txBody>
          <a:bodyPr/>
          <a:lstStyle/>
          <a:p>
            <a:r>
              <a:rPr lang="fi-FI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Haku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6C57AD-801D-BC0B-B84C-FDBD726A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ACED3-94AF-4D0D-B698-DB0DC14AB971}" type="slidenum">
              <a:rPr lang="fi-FI" smtClean="0"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4129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0" y="145831"/>
            <a:ext cx="10080624" cy="615553"/>
          </a:xfrm>
        </p:spPr>
        <p:txBody>
          <a:bodyPr wrap="square">
            <a:spAutoFit/>
          </a:bodyPr>
          <a:lstStyle/>
          <a:p>
            <a:pPr lvl="0"/>
            <a:r>
              <a:rPr lang="fi-FI" sz="4000" dirty="0">
                <a:latin typeface="Times New Roman" pitchFamily="18"/>
              </a:rPr>
              <a:t>Haun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61365" y="966471"/>
            <a:ext cx="9919260" cy="5448300"/>
          </a:xfrm>
        </p:spPr>
        <p:txBody>
          <a:bodyPr/>
          <a:lstStyle/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Yhteensä enintään 240 min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Kokonaishakuajasta huolimatta arvostellaan eräkohtaisesti</a:t>
            </a:r>
          </a:p>
          <a:p>
            <a:pPr marL="1274442" lvl="2" indent="-457215" hangingPunct="0"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Erän haku voi koostua useasta osasta ( kohtuuttoman häiriön jälkeinen haku )</a:t>
            </a:r>
          </a:p>
          <a:p>
            <a:pPr marL="1274442" lvl="2" indent="-457215" hangingPunct="0"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Ajoerässä hukan aikana tapahtuva todettu toisen jäniksen haku otetaan arvostelussa huomioon</a:t>
            </a:r>
          </a:p>
          <a:p>
            <a:pPr marL="2188873" lvl="4" indent="-457215" hangingPunct="0"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600" dirty="0">
                <a:latin typeface="Times New Roman" pitchFamily="18"/>
                <a:cs typeface="Tahoma" pitchFamily="2"/>
              </a:rPr>
              <a:t> </a:t>
            </a:r>
            <a:r>
              <a:rPr lang="fi-FI" sz="2800" dirty="0">
                <a:latin typeface="Times New Roman" pitchFamily="18"/>
                <a:cs typeface="Tahoma" pitchFamily="2"/>
              </a:rPr>
              <a:t>Ei kuluta hakuaikaa vaan ajoaikaa (120 min)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Arvostellaan vain jäniksen hakua</a:t>
            </a:r>
          </a:p>
          <a:p>
            <a:pPr marL="1274442" lvl="2" indent="-457215" hangingPunct="0"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Mikäli haku vaihtuu muun eläimen (esim. kettu) hauksi, arvostellaan vain se osa, mikä on todettu jäniksen hauksi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329000" y="6738120"/>
            <a:ext cx="1562040" cy="432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hangingPunct="0"/>
            <a:endParaRPr lang="fi-FI" dirty="0">
              <a:latin typeface="Arial" pitchFamily="18"/>
              <a:ea typeface="Microsoft YaHei" pitchFamily="2"/>
              <a:cs typeface="Mangal" pitchFamily="2"/>
              <a:hlinkClick r:id="rId3" action="ppaction://hlinkfile"/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86993E8-FB3E-75EE-A837-6C951A47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C94F60-E81B-45CE-93EF-E9F8EC435A20}" type="slidenum">
              <a:rPr lang="fi-FI" smtClean="0"/>
              <a:t>26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432000" y="151978"/>
            <a:ext cx="9071640" cy="615553"/>
          </a:xfrm>
        </p:spPr>
        <p:txBody>
          <a:bodyPr>
            <a:spAutoFit/>
          </a:bodyPr>
          <a:lstStyle/>
          <a:p>
            <a:pPr lvl="0"/>
            <a:r>
              <a:rPr lang="fi-FI" sz="4000" dirty="0">
                <a:latin typeface="Times New Roman" pitchFamily="18"/>
              </a:rPr>
              <a:t>Haun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504000" y="995760"/>
            <a:ext cx="9071640" cy="5891400"/>
          </a:xfrm>
        </p:spPr>
        <p:txBody>
          <a:bodyPr/>
          <a:lstStyle/>
          <a:p>
            <a:pPr marL="457200" lvl="0" indent="-457200"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Kaksiosainen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Ilman yöjälkeä (1 - 5 p)</a:t>
            </a:r>
          </a:p>
          <a:p>
            <a:pPr marL="1517760" lvl="2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Hyvää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Tarmokas, innokas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Irtoaa ryhmästä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Riittävän laaja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Järjestelmällisyys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Yhteistyö kuljettajan kanssa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Nopea </a:t>
            </a:r>
            <a:r>
              <a:rPr lang="fi-FI" sz="2800" dirty="0" err="1">
                <a:solidFill>
                  <a:srgbClr val="00B050"/>
                </a:solidFill>
                <a:latin typeface="Times New Roman" pitchFamily="18"/>
                <a:cs typeface="Tahoma" pitchFamily="2"/>
              </a:rPr>
              <a:t>yöjäljen</a:t>
            </a: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 löytäminen</a:t>
            </a:r>
          </a:p>
          <a:p>
            <a:pPr marL="1517760" lvl="2" indent="-457200" hangingPunct="0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solidFill>
                  <a:srgbClr val="FF0000"/>
                </a:solidFill>
                <a:latin typeface="Times New Roman" pitchFamily="18"/>
                <a:cs typeface="Tahoma" pitchFamily="2"/>
              </a:rPr>
              <a:t>Huonoa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FF0000"/>
                </a:solidFill>
                <a:latin typeface="Times New Roman" pitchFamily="18"/>
                <a:cs typeface="Tahoma" pitchFamily="2"/>
              </a:rPr>
              <a:t> Haluttomuus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FF0000"/>
                </a:solidFill>
                <a:latin typeface="Times New Roman" pitchFamily="18"/>
                <a:cs typeface="Tahoma" pitchFamily="2"/>
              </a:rPr>
              <a:t> Lähihakuisuus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spcAft>
                <a:spcPts val="255"/>
              </a:spcAft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FF0000"/>
                </a:solidFill>
                <a:latin typeface="Times New Roman" pitchFamily="18"/>
                <a:cs typeface="Tahoma" pitchFamily="2"/>
              </a:rPr>
              <a:t> Ei pysty itsenäiseen työskentelyyn</a:t>
            </a:r>
          </a:p>
        </p:txBody>
      </p:sp>
      <p:sp>
        <p:nvSpPr>
          <p:cNvPr id="8" name="Tekstiruutu 7">
            <a:hlinkClick r:id="rId3" action="ppaction://hlinkfile" tooltip="Maastokortti"/>
          </p:cNvPr>
          <p:cNvSpPr txBox="1"/>
          <p:nvPr/>
        </p:nvSpPr>
        <p:spPr>
          <a:xfrm>
            <a:off x="3408218" y="6671160"/>
            <a:ext cx="176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C88873-2CF6-7E91-A1B5-C78E08A8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648939"/>
          </a:xfrm>
        </p:spPr>
        <p:txBody>
          <a:bodyPr/>
          <a:lstStyle/>
          <a:p>
            <a:pPr lvl="0"/>
            <a:r>
              <a:rPr lang="fi-FI" sz="4000" dirty="0">
                <a:latin typeface="Times New Roman" pitchFamily="18"/>
              </a:rPr>
              <a:t>Haun</a:t>
            </a:r>
            <a:r>
              <a:rPr lang="fi-FI" dirty="0">
                <a:latin typeface="Times New Roman" pitchFamily="18"/>
              </a:rPr>
              <a:t>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473040" y="1724986"/>
            <a:ext cx="9071640" cy="5256000"/>
          </a:xfrm>
        </p:spPr>
        <p:txBody>
          <a:bodyPr/>
          <a:lstStyle/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ea typeface="Microsoft YaHei" pitchFamily="2"/>
                <a:cs typeface="Mangal" pitchFamily="2"/>
              </a:rPr>
              <a:t>Työ yöjäljellä ( 1 - 5 p)</a:t>
            </a:r>
          </a:p>
          <a:p>
            <a:pPr marL="1517760" lvl="2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ea typeface="Microsoft YaHei" pitchFamily="2"/>
                <a:cs typeface="Mangal" pitchFamily="2"/>
              </a:rPr>
              <a:t>Hyvää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ea typeface="Microsoft YaHei" pitchFamily="2"/>
                <a:cs typeface="Mangal" pitchFamily="2"/>
              </a:rPr>
              <a:t>Into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ea typeface="Microsoft YaHei" pitchFamily="2"/>
                <a:cs typeface="Mangal" pitchFamily="2"/>
              </a:rPr>
              <a:t>Varma, järkevä eteneminen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ea typeface="Microsoft YaHei" pitchFamily="2"/>
                <a:cs typeface="Mangal" pitchFamily="2"/>
              </a:rPr>
              <a:t>Nopea löytö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ea typeface="Microsoft YaHei" pitchFamily="2"/>
                <a:cs typeface="Mangal" pitchFamily="2"/>
              </a:rPr>
              <a:t>Tarttuu tarvittaessa vanhaankin jälkeen</a:t>
            </a:r>
          </a:p>
          <a:p>
            <a:pPr marL="1517760" lvl="2" indent="-457200" hangingPunct="0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Huonoa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Puurtaa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Hosuu</a:t>
            </a:r>
          </a:p>
          <a:p>
            <a:pPr marL="1974960" lvl="3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</a:pPr>
            <a:r>
              <a:rPr lang="fi-FI" sz="28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Vaihtaa jälkeä</a:t>
            </a:r>
          </a:p>
          <a:p>
            <a:pPr lvl="0"/>
            <a:endParaRPr lang="fi-FI" sz="2800" dirty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3B88B31-70E5-8A8D-0EF9-B9BE2916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503999" y="151235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fi-FI" sz="4000" dirty="0">
                <a:latin typeface="Times New Roman" pitchFamily="18"/>
              </a:rPr>
              <a:t>Haun</a:t>
            </a:r>
            <a:r>
              <a:rPr lang="fi-FI" dirty="0">
                <a:latin typeface="Times New Roman" pitchFamily="18"/>
              </a:rPr>
              <a:t>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503999" y="1154357"/>
            <a:ext cx="9071640" cy="5250960"/>
          </a:xfrm>
        </p:spPr>
        <p:txBody>
          <a:bodyPr/>
          <a:lstStyle/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Koiran laskemista suoraan </a:t>
            </a:r>
            <a:r>
              <a:rPr lang="fi-FI" sz="2800" dirty="0" err="1">
                <a:latin typeface="Times New Roman" pitchFamily="18"/>
              </a:rPr>
              <a:t>yöjäljille</a:t>
            </a:r>
            <a:r>
              <a:rPr lang="fi-FI" sz="2800" dirty="0">
                <a:latin typeface="Times New Roman" pitchFamily="18"/>
              </a:rPr>
              <a:t> on vältettävä, jotta voidaan arvostella haun molemmat osat</a:t>
            </a:r>
          </a:p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Hakua pyrittävä seuraamaan</a:t>
            </a:r>
          </a:p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 err="1">
                <a:latin typeface="Times New Roman" pitchFamily="18"/>
              </a:rPr>
              <a:t>Gps</a:t>
            </a:r>
            <a:r>
              <a:rPr lang="fi-FI" sz="2800" dirty="0">
                <a:latin typeface="Times New Roman" pitchFamily="18"/>
              </a:rPr>
              <a:t>-paikannin on hyvä apuväline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Esim. laajuus, järjestelmällisyys, yöjäljen löytyminen, esteet, suurin etäisyys, kuvio, tehokkuus </a:t>
            </a:r>
            <a:r>
              <a:rPr lang="fi-FI" sz="2800" dirty="0" err="1">
                <a:latin typeface="Times New Roman" pitchFamily="18"/>
                <a:cs typeface="Tahoma" pitchFamily="2"/>
              </a:rPr>
              <a:t>yöjäljellä</a:t>
            </a:r>
            <a:r>
              <a:rPr lang="fi-FI" sz="2800" dirty="0">
                <a:latin typeface="Times New Roman" pitchFamily="18"/>
                <a:cs typeface="Tahoma" pitchFamily="2"/>
              </a:rPr>
              <a:t> ja aika </a:t>
            </a:r>
            <a:r>
              <a:rPr lang="fi-FI" sz="2800" dirty="0" err="1">
                <a:latin typeface="Times New Roman" pitchFamily="18"/>
                <a:cs typeface="Tahoma" pitchFamily="2"/>
              </a:rPr>
              <a:t>yöjäljellä</a:t>
            </a:r>
            <a:endParaRPr lang="fi-FI" sz="2800" dirty="0">
              <a:latin typeface="Times New Roman" pitchFamily="18"/>
              <a:cs typeface="Tahoma" pitchFamily="2"/>
            </a:endParaRPr>
          </a:p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Olosuhteet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Vaikeat olosuhteet otettava huomioon korottavana tekijänä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27F1C91-A5F6-5CDA-5896-786D89D0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D7CAE0-A8DD-488D-BD0E-AB521659B6F7}" type="slidenum">
              <a:rPr/>
              <a:t>3</a:t>
            </a:fld>
            <a:endParaRPr lang="fi-FI" dirty="0"/>
          </a:p>
        </p:txBody>
      </p:sp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0" y="336550"/>
            <a:ext cx="9072563" cy="733425"/>
          </a:xfrm>
        </p:spPr>
        <p:txBody>
          <a:bodyPr/>
          <a:lstStyle/>
          <a:p>
            <a:pPr lvl="0"/>
            <a:r>
              <a:rPr lang="fi-FI" sz="4000" dirty="0">
                <a:latin typeface="Times New Roman" pitchFamily="18"/>
              </a:rPr>
              <a:t>Palkintotuomarin</a:t>
            </a:r>
            <a:r>
              <a:rPr lang="fi-FI" dirty="0">
                <a:latin typeface="Times New Roman" pitchFamily="18"/>
              </a:rPr>
              <a:t> pätevöiminen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233083" y="1686573"/>
            <a:ext cx="9847542" cy="5157788"/>
          </a:xfrm>
        </p:spPr>
        <p:txBody>
          <a:bodyPr/>
          <a:lstStyle/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Hyväksytysti suoritettu peruskurssi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Vähintään kaksi harjoittelua eri ylituomareille</a:t>
            </a:r>
          </a:p>
          <a:p>
            <a:pPr marL="1143038" lvl="1" indent="-457215"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Merkinnät kokelaskorttiin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endParaRPr lang="fi-FI" sz="2800" dirty="0">
              <a:latin typeface="Times New Roman" pitchFamily="18"/>
            </a:endParaRP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Toimitetaan kennelpiirille, joka myöntää palkintotuomarikortin</a:t>
            </a:r>
          </a:p>
          <a:p>
            <a:pPr marL="1143038" lvl="1" indent="-457215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Puolto esim. metsästysseuralta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endParaRPr lang="fi-FI" sz="2800" dirty="0">
              <a:latin typeface="Times New Roman" pitchFamily="18"/>
            </a:endParaRP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Arvosteluoikeus on voimassa kun on toiminut tuomarina, kilpaillut tai käynyt jatkokoulutuksessa viimeisen kahden vuoden aikana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503999" y="91016"/>
            <a:ext cx="9071640" cy="615553"/>
          </a:xfrm>
        </p:spPr>
        <p:txBody>
          <a:bodyPr>
            <a:spAutoFit/>
          </a:bodyPr>
          <a:lstStyle/>
          <a:p>
            <a:pPr lvl="0"/>
            <a:r>
              <a:rPr lang="fi-FI" sz="4000" dirty="0">
                <a:latin typeface="Times New Roman" pitchFamily="18"/>
              </a:rPr>
              <a:t>Haun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387000" y="804129"/>
            <a:ext cx="9071640" cy="5522586"/>
          </a:xfrm>
        </p:spPr>
        <p:txBody>
          <a:bodyPr/>
          <a:lstStyle/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Arvostelun lisätiedot</a:t>
            </a:r>
          </a:p>
          <a:p>
            <a:pPr marL="1143000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</a:rPr>
              <a:t>20. Laajuus</a:t>
            </a:r>
            <a:endParaRPr lang="fi-FI" sz="2400" dirty="0">
              <a:latin typeface="Times New Roman" pitchFamily="18"/>
            </a:endParaRPr>
          </a:p>
          <a:p>
            <a:pPr marL="1143000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</a:rPr>
              <a:t>21. Vainuamistapa</a:t>
            </a:r>
          </a:p>
          <a:p>
            <a:pPr marL="1143000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</a:rPr>
              <a:t>22. Hakulöysyyden laatu</a:t>
            </a:r>
          </a:p>
          <a:p>
            <a:pPr marL="1143000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</a:rPr>
              <a:t>23. Hakukuvio</a:t>
            </a:r>
          </a:p>
          <a:p>
            <a:pPr marL="1143000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</a:rPr>
              <a:t>24. Suurin etäisyys</a:t>
            </a:r>
          </a:p>
          <a:p>
            <a:pPr marL="1143000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</a:rPr>
              <a:t>25. </a:t>
            </a:r>
            <a:r>
              <a:rPr lang="fi-FI" sz="2800" dirty="0" err="1">
                <a:latin typeface="Times New Roman" pitchFamily="18"/>
              </a:rPr>
              <a:t>Yöjälki</a:t>
            </a:r>
            <a:r>
              <a:rPr lang="fi-FI" sz="2800" dirty="0">
                <a:latin typeface="Times New Roman" pitchFamily="18"/>
              </a:rPr>
              <a:t> löytyi</a:t>
            </a:r>
          </a:p>
          <a:p>
            <a:pPr marL="1143000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</a:rPr>
              <a:t>26. Eteneminen </a:t>
            </a:r>
            <a:r>
              <a:rPr lang="fi-FI" sz="2800" dirty="0" err="1">
                <a:latin typeface="Times New Roman" pitchFamily="18"/>
              </a:rPr>
              <a:t>yöjäljellä</a:t>
            </a:r>
            <a:endParaRPr lang="fi-FI" sz="2800" dirty="0">
              <a:latin typeface="Times New Roman" pitchFamily="18"/>
            </a:endParaRPr>
          </a:p>
          <a:p>
            <a:pPr marL="1143000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</a:rPr>
              <a:t>27. Aika </a:t>
            </a:r>
            <a:r>
              <a:rPr lang="fi-FI" sz="2800" dirty="0" err="1">
                <a:latin typeface="Times New Roman" pitchFamily="18"/>
              </a:rPr>
              <a:t>yöjäljellä</a:t>
            </a:r>
            <a:endParaRPr lang="fi-FI" sz="2800" dirty="0">
              <a:latin typeface="Times New Roman" pitchFamily="18"/>
            </a:endParaRPr>
          </a:p>
          <a:p>
            <a:pPr lvl="1" indent="0">
              <a:buClr>
                <a:srgbClr val="0070C0"/>
              </a:buClr>
              <a:buSzPct val="80000"/>
              <a:buNone/>
            </a:pPr>
            <a:endParaRPr lang="fi-FI" sz="2800" dirty="0">
              <a:latin typeface="Times New Roman" pitchFamily="18"/>
            </a:endParaRPr>
          </a:p>
          <a:p>
            <a:pPr lvl="1" indent="0">
              <a:buClr>
                <a:srgbClr val="0070C0"/>
              </a:buClr>
              <a:buSzPct val="80000"/>
              <a:buNone/>
            </a:pPr>
            <a:r>
              <a:rPr lang="fi-FI" sz="2800" dirty="0">
                <a:latin typeface="Times New Roman" pitchFamily="18"/>
              </a:rPr>
              <a:t>HUOM! Lisätietojen tulee täsmätä annettuun haun kokonaisnumeroon.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FBFAAC-30B0-4DB2-EE5E-5BE5223B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6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0B946-C744-8BC2-F346-96B24CA7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500075"/>
          </a:xfrm>
        </p:spPr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Esimerkki haun arvostelusta</a:t>
            </a:r>
          </a:p>
        </p:txBody>
      </p:sp>
      <p:pic>
        <p:nvPicPr>
          <p:cNvPr id="6" name="Sisällön paikkamerkki 5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1034FA46-CA38-DB01-076B-908AEFAB1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71" y="1876605"/>
            <a:ext cx="5071192" cy="3806464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37FF05-DFF7-F879-6FEB-01F6ACC4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31</a:t>
            </a:fld>
            <a:endParaRPr lang="fi-FI" dirty="0"/>
          </a:p>
        </p:txBody>
      </p:sp>
      <p:pic>
        <p:nvPicPr>
          <p:cNvPr id="8" name="Kuva 7" descr="Kuva, joka sisältää kohteen teksti, kuvakaappaus, numero, diagrammi&#10;&#10;Kuvaus luotu automaattisesti">
            <a:extLst>
              <a:ext uri="{FF2B5EF4-FFF2-40B4-BE49-F238E27FC236}">
                <a16:creationId xmlns:a16="http://schemas.microsoft.com/office/drawing/2014/main" id="{60C49BB0-029A-7AD4-B5C8-E30346C7F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4" y="1039906"/>
            <a:ext cx="4354872" cy="58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9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8567BC-DA2A-C273-AE14-E144D1A4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792374"/>
          </a:xfrm>
        </p:spPr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 tulee useampi haku</a:t>
            </a:r>
          </a:p>
        </p:txBody>
      </p:sp>
      <p:pic>
        <p:nvPicPr>
          <p:cNvPr id="6" name="Sisällön paikkamerkki 5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F4152488-18BC-0A6D-009E-2256A36EA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8" y="2189797"/>
            <a:ext cx="4858871" cy="1829913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BE115E-FD09-0328-5CFF-4484E61F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32</a:t>
            </a:fld>
            <a:endParaRPr lang="fi-FI" dirty="0"/>
          </a:p>
        </p:txBody>
      </p:sp>
      <p:pic>
        <p:nvPicPr>
          <p:cNvPr id="10" name="Kuva 9" descr="Kuva, joka sisältää kohteen teksti, Fontti, numero, kuitti&#10;&#10;Kuvaus luotu automaattisesti">
            <a:extLst>
              <a:ext uri="{FF2B5EF4-FFF2-40B4-BE49-F238E27FC236}">
                <a16:creationId xmlns:a16="http://schemas.microsoft.com/office/drawing/2014/main" id="{A9BADF5E-F183-4FD2-D1F8-88137ED36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76" y="1449828"/>
            <a:ext cx="4686701" cy="35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11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C89D-A1AC-608F-3382-B810D9AC8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6" y="1236665"/>
            <a:ext cx="7559675" cy="1097461"/>
          </a:xfrm>
        </p:spPr>
        <p:txBody>
          <a:bodyPr anchor="t"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Arvioinnin perusteet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E743B6-B48E-99D7-39AE-B3D13E5AC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6" y="2955927"/>
            <a:ext cx="7559675" cy="1825625"/>
          </a:xfrm>
        </p:spPr>
        <p:txBody>
          <a:bodyPr/>
          <a:lstStyle/>
          <a:p>
            <a:r>
              <a:rPr lang="fi-FI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Haukku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6C57AD-801D-BC0B-B84C-FDBD726A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ACED3-94AF-4D0D-B698-DB0DC14AB971}" type="slidenum">
              <a:rPr lang="fi-FI" smtClean="0"/>
              <a:t>33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7611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503999" y="230150"/>
            <a:ext cx="9071640" cy="615553"/>
          </a:xfrm>
        </p:spPr>
        <p:txBody>
          <a:bodyPr>
            <a:spAutoFit/>
          </a:bodyPr>
          <a:lstStyle/>
          <a:p>
            <a:pPr lvl="0"/>
            <a:r>
              <a:rPr lang="fi-FI" sz="4000" dirty="0">
                <a:latin typeface="Times New Roman" pitchFamily="18"/>
              </a:rPr>
              <a:t>Haukun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503999" y="1152029"/>
            <a:ext cx="9071640" cy="5242943"/>
          </a:xfrm>
        </p:spPr>
        <p:txBody>
          <a:bodyPr/>
          <a:lstStyle/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Haukun tehtävä on tiedottaa metsästäjälle ajon etenemisestä</a:t>
            </a:r>
          </a:p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Tärkein ominaisuus on KUULUVUUS</a:t>
            </a:r>
          </a:p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Kuuluvuuden osalta on tarkoitus merkitä kuuluvuuden pisin matka helpottamaan ja kertomaan arvostelun perusteita</a:t>
            </a:r>
          </a:p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Muut arvostelussa huomioitavat ominaisuudet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Kertovuus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Intohimoisuus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Tiheys								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Äänien määrä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Sukupuolileima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4C5A39-0372-E19E-F2BF-F56704F9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503999" y="151235"/>
            <a:ext cx="9071640" cy="525411"/>
          </a:xfrm>
        </p:spPr>
        <p:txBody>
          <a:bodyPr/>
          <a:lstStyle/>
          <a:p>
            <a:pPr lvl="0"/>
            <a:r>
              <a:rPr lang="fi-FI" sz="4000" dirty="0">
                <a:latin typeface="Times New Roman" pitchFamily="18"/>
              </a:rPr>
              <a:t>Haukun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503999" y="1231945"/>
            <a:ext cx="9071640" cy="5392054"/>
          </a:xfrm>
        </p:spPr>
        <p:txBody>
          <a:bodyPr/>
          <a:lstStyle/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Haukkunumero tulee perustua lisätietokohtien 30 – 35 arviointeihin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Kuuluvuus (30)				1 – 5 pistettä</a:t>
            </a:r>
          </a:p>
          <a:p>
            <a:pPr marL="1517760" lvl="2" indent="-45720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 err="1">
                <a:latin typeface="Times New Roman" pitchFamily="18"/>
                <a:cs typeface="Tahoma" pitchFamily="2"/>
              </a:rPr>
              <a:t>Gps</a:t>
            </a:r>
            <a:r>
              <a:rPr lang="fi-FI" sz="2800" dirty="0">
                <a:latin typeface="Times New Roman" pitchFamily="18"/>
                <a:cs typeface="Tahoma" pitchFamily="2"/>
              </a:rPr>
              <a:t>-paikannin hyvä apuväline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Kertovuus (31)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Intohimoisuus (32)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Tiheys (33)					1 – 5 pistettä	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Äänien määrä (34)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Sukupuolileima (35)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Beaglen haukku (36) (ei vaikuta pisteytykseen)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Todettu kuuluvuus (37) (ei vaikuta pisteytykseen)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08D9B4-2BE2-F953-820E-126CE4CC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5D340A-78EE-407E-BF7B-47CFD669FFD9}" type="slidenum">
              <a:rPr/>
              <a:t>36</a:t>
            </a:fld>
            <a:endParaRPr lang="fi-FI"/>
          </a:p>
        </p:txBody>
      </p:sp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504000" y="327284"/>
            <a:ext cx="9071640" cy="615553"/>
          </a:xfrm>
        </p:spPr>
        <p:txBody>
          <a:bodyPr>
            <a:spAutoFit/>
          </a:bodyPr>
          <a:lstStyle/>
          <a:p>
            <a:pPr lvl="0"/>
            <a:r>
              <a:rPr lang="fi-FI" sz="4000" dirty="0">
                <a:latin typeface="Times New Roman" pitchFamily="18"/>
              </a:rPr>
              <a:t>Haukun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43435" y="1078738"/>
            <a:ext cx="9937189" cy="5616542"/>
          </a:xfrm>
        </p:spPr>
        <p:txBody>
          <a:bodyPr/>
          <a:lstStyle/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Ohje haukkunumeron muodostamiseksi lisätiedoista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Kuuluvuusnumero, lisätieto 30, otetaan perustaksi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Lisätietokohdissa 31 – 35</a:t>
            </a:r>
          </a:p>
          <a:p>
            <a:pPr marL="1274415" lvl="2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itchFamily="18"/>
                <a:cs typeface="Tahoma" pitchFamily="2"/>
              </a:rPr>
              <a:t>numero 3 nostaa haukkunumeroa 0,5 pistettä</a:t>
            </a:r>
          </a:p>
          <a:p>
            <a:pPr marL="1274415" lvl="2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itchFamily="18"/>
                <a:cs typeface="Tahoma" pitchFamily="2"/>
              </a:rPr>
              <a:t>numerot 4 ja 5 nostavat haukkunumeroa 1 pisteen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Virheellinen sukupuolileima laskee korkeintaan  yhden pisteen</a:t>
            </a:r>
          </a:p>
          <a:p>
            <a:pPr marL="245677" indent="-5715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endParaRPr lang="fi-FI" sz="2800" dirty="0">
              <a:latin typeface="Times New Roman" pitchFamily="18"/>
              <a:cs typeface="Tahoma" pitchFamily="2"/>
            </a:endParaRPr>
          </a:p>
          <a:p>
            <a:pPr marL="245677" indent="-5715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  <a:cs typeface="Tahoma" pitchFamily="2"/>
              </a:rPr>
              <a:t>Näin päästään ”lähelle” oikeaa haukkunumeroa</a:t>
            </a:r>
          </a:p>
          <a:p>
            <a:pPr marL="931500" lvl="1" indent="-5715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Palkintotuomari tekee lopullisen hienosäädön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Ø"/>
            </a:pPr>
            <a:endParaRPr lang="fi-FI" sz="2800" dirty="0">
              <a:latin typeface="Times New Roman" pitchFamily="18"/>
              <a:cs typeface="Tahoma" pitchFamily="2"/>
            </a:endParaRPr>
          </a:p>
          <a:p>
            <a:pPr lvl="0"/>
            <a:r>
              <a:rPr lang="fi-FI" sz="2800" dirty="0">
                <a:latin typeface="Times New Roman" pitchFamily="18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5D340A-78EE-407E-BF7B-47CFD669FFD9}" type="slidenum">
              <a:rPr/>
              <a:t>37</a:t>
            </a:fld>
            <a:endParaRPr lang="fi-FI"/>
          </a:p>
        </p:txBody>
      </p:sp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504000" y="327284"/>
            <a:ext cx="9071640" cy="615553"/>
          </a:xfrm>
        </p:spPr>
        <p:txBody>
          <a:bodyPr>
            <a:spAutoFit/>
          </a:bodyPr>
          <a:lstStyle/>
          <a:p>
            <a:pPr lvl="0"/>
            <a:r>
              <a:rPr lang="fi-FI" sz="4000" dirty="0">
                <a:latin typeface="Times New Roman" pitchFamily="18"/>
              </a:rPr>
              <a:t>Haukun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61365" y="1612668"/>
            <a:ext cx="9919260" cy="5082611"/>
          </a:xfrm>
        </p:spPr>
        <p:txBody>
          <a:bodyPr/>
          <a:lstStyle/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Hyvää haukkua (5 – 6) täytyy pystyä normaaleissa olosuhteissa seuraamaan vaivatta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Jos kuuluvuus on 1 tai 2, haukkunumero voi olla korkeintaan 4</a:t>
            </a:r>
            <a:endParaRPr lang="fi-FI" sz="2400" dirty="0">
              <a:latin typeface="Times New Roman" pitchFamily="18"/>
              <a:cs typeface="Tahoma" pitchFamily="2"/>
            </a:endParaRPr>
          </a:p>
          <a:p>
            <a:pPr lvl="0"/>
            <a:r>
              <a:rPr lang="fi-FI" sz="2800" dirty="0">
                <a:latin typeface="Times New Roman" pitchFamily="18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346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94B02-14F2-4E70-892B-ABBEB5C3BCBB}" type="slidenum">
              <a:rPr/>
              <a:t>38</a:t>
            </a:fld>
            <a:endParaRPr lang="fi-FI"/>
          </a:p>
        </p:txBody>
      </p:sp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503999" y="249960"/>
            <a:ext cx="9071640" cy="615553"/>
          </a:xfrm>
        </p:spPr>
        <p:txBody>
          <a:bodyPr>
            <a:spAutoFit/>
          </a:bodyPr>
          <a:lstStyle/>
          <a:p>
            <a:pPr lvl="0"/>
            <a:r>
              <a:rPr lang="fi-FI" sz="4000" dirty="0">
                <a:latin typeface="Times New Roman" pitchFamily="18"/>
              </a:rPr>
              <a:t>Haukun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61365" y="1446415"/>
            <a:ext cx="9919260" cy="5276585"/>
          </a:xfr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Huomioitavaa</a:t>
            </a:r>
          </a:p>
          <a:p>
            <a:pPr marL="81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Kertovan haukun täytyy vaihdella ajon mukaisesti</a:t>
            </a:r>
          </a:p>
          <a:p>
            <a:pPr marL="1403460" lvl="2" indent="-342900" hangingPunct="0">
              <a:lnSpc>
                <a:spcPct val="100000"/>
              </a:lnSpc>
              <a:spcBef>
                <a:spcPts val="0"/>
              </a:spcBef>
              <a:spcAft>
                <a:spcPts val="1429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itchFamily="18"/>
                <a:cs typeface="Tahoma" pitchFamily="2"/>
              </a:rPr>
              <a:t>Kun koira on paljon jäljessä ajettavasta tai työskentelee vaikeissa olosuhteissa, haukun voima, intohimoisuus ja äänien määrä yleensä vähenevät</a:t>
            </a:r>
          </a:p>
          <a:p>
            <a:pPr marL="1403460" lvl="2" indent="-342900" hangingPunct="0">
              <a:lnSpc>
                <a:spcPct val="100000"/>
              </a:lnSpc>
              <a:spcBef>
                <a:spcPts val="0"/>
              </a:spcBef>
              <a:spcAft>
                <a:spcPts val="4039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itchFamily="18"/>
                <a:cs typeface="Tahoma" pitchFamily="2"/>
              </a:rPr>
              <a:t>Haukkunumeroa korottava tekijä</a:t>
            </a:r>
          </a:p>
          <a:p>
            <a:pPr marL="1403460" lvl="2" indent="-3429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itchFamily="18"/>
                <a:cs typeface="Tahoma" pitchFamily="2"/>
              </a:rPr>
              <a:t>Usein tällainen haukku arvostellaan väärin ja heikommat ajon kohdat virheellisesti laskevat haukkunumeroa</a:t>
            </a:r>
          </a:p>
          <a:p>
            <a:pPr lvl="0">
              <a:buSzPct val="45000"/>
              <a:buFont typeface="StarSymbol"/>
              <a:buChar char="✔"/>
            </a:pPr>
            <a:endParaRPr lang="fi-FI" sz="2800" dirty="0">
              <a:latin typeface="Times New Roman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529AB9-E4BC-A63D-BA51-D617A970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Esimerkki hyvästä (5-6) haukusta</a:t>
            </a:r>
          </a:p>
        </p:txBody>
      </p:sp>
      <p:pic>
        <p:nvPicPr>
          <p:cNvPr id="6" name="Sisällön paikkamerkki 5" descr="Kuva, joka sisältää kohteen teksti, numero, kuvakaappaus, Samansuuntainen&#10;&#10;Kuvaus luotu automaattisesti">
            <a:extLst>
              <a:ext uri="{FF2B5EF4-FFF2-40B4-BE49-F238E27FC236}">
                <a16:creationId xmlns:a16="http://schemas.microsoft.com/office/drawing/2014/main" id="{7670B3BA-FA2D-D05C-F095-90412EDB0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4" y="1265818"/>
            <a:ext cx="7996518" cy="5471987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5FDA46-B7FB-4003-C78C-41782A3B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39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958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D74F0D-B269-3A33-17E2-22D68C081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6" y="1236666"/>
            <a:ext cx="7559675" cy="1363100"/>
          </a:xfrm>
        </p:spPr>
        <p:txBody>
          <a:bodyPr anchor="t"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Yleistä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BBA453-62A6-E425-5953-14C756E03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6" y="2814918"/>
            <a:ext cx="7559675" cy="2981047"/>
          </a:xfrm>
        </p:spPr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Koelajit</a:t>
            </a:r>
          </a:p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Järjestelyt</a:t>
            </a:r>
          </a:p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Tuomarit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3FF3BC-416E-5A81-2AA8-A28B9DC0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ACED3-94AF-4D0D-B698-DB0DC14AB971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1941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8613E-2702-4286-1881-2C68FD3A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Esimerkki kiitettävästä haukusta</a:t>
            </a:r>
          </a:p>
        </p:txBody>
      </p:sp>
      <p:pic>
        <p:nvPicPr>
          <p:cNvPr id="6" name="Sisällön paikkamerkki 5" descr="Kuva, joka sisältää kohteen teksti, numero, kuvakaappaus, Samansuuntainen&#10;&#10;Kuvaus luotu automaattisesti">
            <a:extLst>
              <a:ext uri="{FF2B5EF4-FFF2-40B4-BE49-F238E27FC236}">
                <a16:creationId xmlns:a16="http://schemas.microsoft.com/office/drawing/2014/main" id="{0BD77B08-2FA6-9A92-716B-3055B5F33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4" y="1491585"/>
            <a:ext cx="8114569" cy="5656215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7FFA32B-5F68-9124-0853-13849E82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40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5802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C89D-A1AC-608F-3382-B810D9AC8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6" y="1236665"/>
            <a:ext cx="7559675" cy="1169651"/>
          </a:xfrm>
        </p:spPr>
        <p:txBody>
          <a:bodyPr anchor="t"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Arvioinnin perusteet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E743B6-B48E-99D7-39AE-B3D13E5AC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6" y="2955927"/>
            <a:ext cx="7559675" cy="1825625"/>
          </a:xfrm>
        </p:spPr>
        <p:txBody>
          <a:bodyPr/>
          <a:lstStyle/>
          <a:p>
            <a:r>
              <a:rPr lang="fi-FI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Ajotaito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6C57AD-801D-BC0B-B84C-FDBD726A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ACED3-94AF-4D0D-B698-DB0DC14AB971}" type="slidenum">
              <a:rPr lang="fi-FI" smtClean="0"/>
              <a:t>41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0339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A76B95-70BA-46C3-8FFC-093F2D043971}" type="slidenum">
              <a:rPr/>
              <a:t>42</a:t>
            </a:fld>
            <a:endParaRPr lang="fi-FI" dirty="0"/>
          </a:p>
        </p:txBody>
      </p:sp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0" y="57269"/>
            <a:ext cx="10080625" cy="655342"/>
          </a:xfrm>
        </p:spPr>
        <p:txBody>
          <a:bodyPr/>
          <a:lstStyle/>
          <a:p>
            <a:pPr lvl="0"/>
            <a:r>
              <a:rPr lang="fi-FI" sz="4000" dirty="0">
                <a:latin typeface="Times New Roman" pitchFamily="18"/>
              </a:rPr>
              <a:t>Ajotaidon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43435" y="712610"/>
            <a:ext cx="9937190" cy="6530872"/>
          </a:xfrm>
        </p:spPr>
        <p:txBody>
          <a:bodyPr/>
          <a:lstStyle/>
          <a:p>
            <a:pPr marL="457215" indent="-457215"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ea typeface="+mn-ea"/>
              </a:rPr>
              <a:t>Hyvää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Pitkä ajo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Yleinen sujuvuus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Vähäinen katkojen määrä suhteessa ajoaikaan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Hyvä yhteys ajettavaan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Selviytyminen eritasoisista esteistä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Olosuhteisiin nähden sopiva ajovauhti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Järkevä hukkatyöskentely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00B050"/>
                </a:solidFill>
                <a:latin typeface="Times New Roman" pitchFamily="18"/>
                <a:cs typeface="Tahoma" pitchFamily="2"/>
              </a:rPr>
              <a:t>Näköhavainnot ajettavasta</a:t>
            </a:r>
          </a:p>
          <a:p>
            <a:pPr marL="457215" indent="-457215"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solidFill>
                  <a:srgbClr val="C00000"/>
                </a:solidFill>
                <a:latin typeface="Times New Roman" pitchFamily="18"/>
              </a:rPr>
              <a:t>Huonoa</a:t>
            </a:r>
            <a:endParaRPr lang="fi-FI" sz="2000" dirty="0">
              <a:solidFill>
                <a:srgbClr val="C00000"/>
              </a:solidFill>
              <a:latin typeface="Times New Roman" pitchFamily="18"/>
            </a:endParaRP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C00000"/>
                </a:solidFill>
                <a:latin typeface="Times New Roman" pitchFamily="18"/>
                <a:cs typeface="Tahoma" pitchFamily="2"/>
              </a:rPr>
              <a:t>Koira hukkaa ajettavan nopeasti, lyhyt ajo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C00000"/>
                </a:solidFill>
                <a:latin typeface="Times New Roman" pitchFamily="18"/>
                <a:cs typeface="Tahoma" pitchFamily="2"/>
              </a:rPr>
              <a:t>Hosuva tai hidas ajotapa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C00000"/>
                </a:solidFill>
                <a:latin typeface="Times New Roman" pitchFamily="18"/>
                <a:cs typeface="Tahoma" pitchFamily="2"/>
              </a:rPr>
              <a:t>Katkonainen ajotapa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C00000"/>
                </a:solidFill>
                <a:latin typeface="Times New Roman" pitchFamily="18"/>
                <a:cs typeface="Tahoma" pitchFamily="2"/>
              </a:rPr>
              <a:t>Koira paljon jäljessä ajettavasta, vaikea passittaa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C00000"/>
                </a:solidFill>
                <a:latin typeface="Times New Roman" pitchFamily="18"/>
                <a:cs typeface="Tahoma" pitchFamily="2"/>
              </a:rPr>
              <a:t>Muistuttaa ajon sijasta jäljittämistä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01B4EF-83C5-4A5B-9F6F-8A9AA1572D73}" type="slidenum">
              <a:rPr/>
              <a:t>43</a:t>
            </a:fld>
            <a:endParaRPr lang="fi-FI" dirty="0"/>
          </a:p>
        </p:txBody>
      </p:sp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0" y="660400"/>
            <a:ext cx="9072563" cy="615950"/>
          </a:xfrm>
        </p:spPr>
        <p:txBody>
          <a:bodyPr>
            <a:spAutoFit/>
          </a:bodyPr>
          <a:lstStyle/>
          <a:p>
            <a:pPr lvl="0"/>
            <a:r>
              <a:rPr lang="fi-FI" sz="4000" dirty="0">
                <a:latin typeface="Times New Roman" pitchFamily="18"/>
              </a:rPr>
              <a:t>Ajotaidon arvostelu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42875" y="1768475"/>
            <a:ext cx="9937750" cy="3124200"/>
          </a:xfrm>
        </p:spPr>
        <p:txBody>
          <a:bodyPr wrap="square">
            <a:spAutoFit/>
          </a:bodyPr>
          <a:lstStyle/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Ajosta saadut havainnot merkitään lisätietokohtiin 50 – 59, 62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Lisätiedot ovat perusta ajotaitonumerolle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Ajotaidoltaan hyvän koiran ajo on metsästyksellistä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Ajettavasta on helppo saada näköhavaintoja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Tuomarin tulee pyrkiä saamaan mahdollisimman paljon näköhavaintoja koiran ajotavasta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3C3940-B475-48D1-B409-78495108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87458"/>
            <a:ext cx="9071640" cy="852406"/>
          </a:xfrm>
        </p:spPr>
        <p:txBody>
          <a:bodyPr/>
          <a:lstStyle/>
          <a:p>
            <a:r>
              <a:rPr lang="fi-FI" sz="4000" dirty="0">
                <a:latin typeface="Times New Roman" pitchFamily="18"/>
              </a:rPr>
              <a:t>10-9 Erinomainen ajotaito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715212-E1C0-4C00-BE82-AFBE25CB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1524746"/>
            <a:ext cx="9937190" cy="5346915"/>
          </a:xfrm>
        </p:spPr>
        <p:txBody>
          <a:bodyPr/>
          <a:lstStyle/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Huippusuoritus. Loistava </a:t>
            </a:r>
            <a:r>
              <a:rPr lang="fi-FI" sz="2800" b="1" dirty="0">
                <a:latin typeface="Times New Roman" pitchFamily="18"/>
              </a:rPr>
              <a:t>metsästyksellinen</a:t>
            </a:r>
            <a:r>
              <a:rPr lang="fi-FI" sz="2800" dirty="0">
                <a:latin typeface="Times New Roman" pitchFamily="18"/>
              </a:rPr>
              <a:t> ajo, joka jää mieleen.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Normaaleissa olosuhteissa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Vain muutamia katkoja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Jänis metsästettävissä koko erän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Lt 50 = 5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Hyvä yhteys ajettavaan</a:t>
            </a:r>
          </a:p>
          <a:p>
            <a:pPr marL="1274442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Ajettavasta saadaan yleensä näköhavaintoja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1" dirty="0">
                <a:latin typeface="Times New Roman" pitchFamily="18"/>
              </a:rPr>
              <a:t>Voidaan antaa myös silloin kun Lt 50 = 4 ja koira osoittaa erinomaista esteajotaitoa ja metsästyksellisyyttä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44BA96-A439-4EC4-B333-78155356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44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39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1E9031-934A-4B7A-82A8-EC84FFA7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882021"/>
          </a:xfrm>
        </p:spPr>
        <p:txBody>
          <a:bodyPr/>
          <a:lstStyle/>
          <a:p>
            <a:r>
              <a:rPr lang="fi-FI" dirty="0">
                <a:latin typeface="Times New Roman" pitchFamily="18"/>
              </a:rPr>
              <a:t>8 – 7 </a:t>
            </a:r>
            <a:r>
              <a:rPr lang="fi-FI" sz="4000" dirty="0">
                <a:latin typeface="Times New Roman" pitchFamily="18"/>
              </a:rPr>
              <a:t>Erittäin</a:t>
            </a:r>
            <a:r>
              <a:rPr lang="fi-FI" dirty="0">
                <a:latin typeface="Times New Roman" pitchFamily="18"/>
              </a:rPr>
              <a:t> hyvä ajotaito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6364E2-E264-49EC-8875-A3C95B2EB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1769040"/>
            <a:ext cx="9847544" cy="4989240"/>
          </a:xfrm>
        </p:spPr>
        <p:txBody>
          <a:bodyPr/>
          <a:lstStyle/>
          <a:p>
            <a:pPr marL="45720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Pitkä, erittäin hyvä, sujuva ajo</a:t>
            </a:r>
          </a:p>
          <a:p>
            <a:pPr marL="45720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Normaaleissa olosuhteissa lisätieto 50 on vähintään 4</a:t>
            </a:r>
          </a:p>
          <a:p>
            <a:pPr marL="45720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Passittaminen helppoa</a:t>
            </a:r>
          </a:p>
          <a:p>
            <a:pPr marL="1274427" lvl="2" indent="-45720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Hyvä yhteys ajettavaan</a:t>
            </a:r>
          </a:p>
          <a:p>
            <a:pPr marL="45720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Hyvä estetyöskentely</a:t>
            </a:r>
          </a:p>
          <a:p>
            <a:pPr marL="45720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1" dirty="0">
                <a:latin typeface="Times New Roman" pitchFamily="18"/>
              </a:rPr>
              <a:t>Voidaan antaa myös silloin kun Lt 50 = 3 ja koira toimii erittäin vaikeissa olosuhteissa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76183C-1EAE-46B2-9DD4-4DB13E31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45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63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D688B8-BF0F-46E7-A65B-4F3E00BA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imes New Roman" pitchFamily="18"/>
              </a:rPr>
              <a:t>6-5 </a:t>
            </a:r>
            <a:r>
              <a:rPr lang="fi-FI" sz="4000" dirty="0">
                <a:latin typeface="Times New Roman" pitchFamily="18"/>
              </a:rPr>
              <a:t>Hyvä</a:t>
            </a:r>
            <a:r>
              <a:rPr lang="fi-FI" dirty="0">
                <a:latin typeface="Times New Roman" pitchFamily="18"/>
              </a:rPr>
              <a:t> ajotaito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460E3F-9CF9-4EAB-A6C3-D8E9081B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769040"/>
            <a:ext cx="9739967" cy="3903340"/>
          </a:xfrm>
        </p:spPr>
        <p:txBody>
          <a:bodyPr/>
          <a:lstStyle/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Hyvä, sujuva ajo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Normaaleissa olosuhteissa lisätieto 50 on vähintään 3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Yleensä hyvä yhteys ajettavaan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Ajettava metsästettävissä lähes koko erän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Hyvä, järkevä hukkatyöskentely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Selviytyy esteistä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A442A5A-A378-4E4B-ADC0-2CE61ADF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46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36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B08F37-3F48-43D9-82F3-CAA8BDCC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756515"/>
          </a:xfrm>
        </p:spPr>
        <p:txBody>
          <a:bodyPr/>
          <a:lstStyle/>
          <a:p>
            <a:r>
              <a:rPr lang="fi-FI" dirty="0">
                <a:latin typeface="Times New Roman" pitchFamily="18"/>
              </a:rPr>
              <a:t>4-3 </a:t>
            </a:r>
            <a:r>
              <a:rPr lang="fi-FI" sz="4000" dirty="0">
                <a:latin typeface="Times New Roman" pitchFamily="18"/>
              </a:rPr>
              <a:t>Välttävä</a:t>
            </a:r>
            <a:r>
              <a:rPr lang="fi-FI" dirty="0">
                <a:latin typeface="Times New Roman" pitchFamily="18"/>
              </a:rPr>
              <a:t> ajotaito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CF20E5-ACE4-4E0C-8E98-F24D7E50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2282"/>
            <a:ext cx="9934414" cy="5956158"/>
          </a:xfrm>
        </p:spPr>
        <p:txBody>
          <a:bodyPr/>
          <a:lstStyle/>
          <a:p>
            <a:pPr marL="457200" indent="-4572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  <a:cs typeface="Tahoma" pitchFamily="2"/>
              </a:rPr>
              <a:t>Yleensä lyhyehkö ajo</a:t>
            </a:r>
          </a:p>
          <a:p>
            <a:pPr marL="1143023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Koiralla vaikeuksia ajettavan seuraamisessa</a:t>
            </a:r>
          </a:p>
          <a:p>
            <a:pPr marL="1143023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Hukkatyöskentelyssä puutteita</a:t>
            </a:r>
          </a:p>
          <a:p>
            <a:pPr marL="2057454" lvl="3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itchFamily="18"/>
                <a:cs typeface="Tahoma" pitchFamily="2"/>
              </a:rPr>
              <a:t>Liian laaja-alainen</a:t>
            </a:r>
          </a:p>
          <a:p>
            <a:pPr marL="2057454" lvl="3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itchFamily="18"/>
                <a:cs typeface="Tahoma" pitchFamily="2"/>
              </a:rPr>
              <a:t>Hosuva</a:t>
            </a:r>
          </a:p>
          <a:p>
            <a:pPr marL="2057454" lvl="3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itchFamily="18"/>
                <a:cs typeface="Tahoma" pitchFamily="2"/>
              </a:rPr>
              <a:t>Ajautuu pois hukkapaikalta</a:t>
            </a:r>
          </a:p>
          <a:p>
            <a:pPr marL="1143023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fi-FI" sz="2800" dirty="0">
              <a:latin typeface="Times New Roman" pitchFamily="18"/>
              <a:cs typeface="Tahoma" pitchFamily="2"/>
            </a:endParaRPr>
          </a:p>
          <a:p>
            <a:pPr marL="571500" indent="-5715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  <a:cs typeface="Tahoma" pitchFamily="2"/>
              </a:rPr>
              <a:t>Voidaan antaa pitkästäkin ajosta</a:t>
            </a:r>
          </a:p>
          <a:p>
            <a:pPr marL="1143023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Hidas ajotapa</a:t>
            </a:r>
          </a:p>
          <a:p>
            <a:pPr marL="1143023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Huono yhteys ajettavaan</a:t>
            </a:r>
          </a:p>
          <a:p>
            <a:pPr marL="1143023" lvl="1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Katkonainen ajo</a:t>
            </a:r>
          </a:p>
          <a:p>
            <a:pPr marL="2057454" lvl="3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fi-FI" sz="2200" dirty="0">
              <a:latin typeface="Times New Roman" pitchFamily="18"/>
              <a:cs typeface="Tahoma" pitchFamily="2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C7AD0D-AC5F-4AC0-BDDB-E81DCF90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47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27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70596-7BA4-4FAB-B178-94167AD3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500075"/>
          </a:xfrm>
        </p:spPr>
        <p:txBody>
          <a:bodyPr/>
          <a:lstStyle/>
          <a:p>
            <a:r>
              <a:rPr lang="fi-FI" dirty="0">
                <a:latin typeface="Times New Roman" pitchFamily="18"/>
              </a:rPr>
              <a:t>2-1 </a:t>
            </a:r>
            <a:r>
              <a:rPr lang="fi-FI" sz="4000" dirty="0">
                <a:latin typeface="Times New Roman" pitchFamily="18"/>
              </a:rPr>
              <a:t>Heikko</a:t>
            </a:r>
            <a:r>
              <a:rPr lang="fi-FI" dirty="0">
                <a:latin typeface="Times New Roman" pitchFamily="18"/>
              </a:rPr>
              <a:t> ajotaito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A695AA-DF64-4649-BC47-05819F444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26599"/>
            <a:ext cx="10080625" cy="6031756"/>
          </a:xfrm>
        </p:spPr>
        <p:txBody>
          <a:bodyPr/>
          <a:lstStyle/>
          <a:p>
            <a:pPr marL="457200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Yleensä lyhyt ajo</a:t>
            </a:r>
          </a:p>
          <a:p>
            <a:pPr marL="1600238" lvl="2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Koiralla merkittäviä puutteita hukkatyöskentelyssä</a:t>
            </a:r>
          </a:p>
          <a:p>
            <a:pPr marL="2514669" lvl="4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 osaa rengastaa</a:t>
            </a:r>
          </a:p>
          <a:p>
            <a:pPr marL="2514669" lvl="4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Ajautuu pois hukkapaikalta</a:t>
            </a:r>
          </a:p>
          <a:p>
            <a:pPr marL="571500" indent="-57150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Voidaan antaa pitkästäkin ajosta</a:t>
            </a:r>
          </a:p>
          <a:p>
            <a:pPr marL="1714538" lvl="2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Muistuttaa enemmän jäljittämistä kuin ajoa</a:t>
            </a:r>
          </a:p>
          <a:p>
            <a:pPr marL="1714538" lvl="2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Koira ajaa erittäin hitaasti</a:t>
            </a:r>
          </a:p>
          <a:p>
            <a:pPr marL="1714538" lvl="2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Erittäin katkonainen ajo</a:t>
            </a:r>
          </a:p>
          <a:p>
            <a:pPr marL="1714538" lvl="2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Koira on paljon ajettavasta jäljessä</a:t>
            </a:r>
          </a:p>
          <a:p>
            <a:pPr marL="2628969" lvl="4" indent="-5715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Olisi vaikea metsästää</a:t>
            </a:r>
          </a:p>
          <a:p>
            <a:pPr marL="2628969" lvl="4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14669" lvl="4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i-F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38" lvl="2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99D21F-AA4B-4171-851E-9EF7B2EE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48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30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C4E135-A7E5-3B66-8139-49595CD4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899951"/>
          </a:xfrm>
        </p:spPr>
        <p:txBody>
          <a:bodyPr anchor="t"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Ajotaidon arvostelun lisätiedot</a:t>
            </a:r>
            <a:br>
              <a:rPr lang="fi-FI" dirty="0"/>
            </a:br>
            <a:endParaRPr lang="fi-FI" dirty="0"/>
          </a:p>
        </p:txBody>
      </p:sp>
      <p:pic>
        <p:nvPicPr>
          <p:cNvPr id="6" name="Sisällön paikkamerkki 5" descr="Kuva, joka sisältää kohteen teksti, kuitti, numero, Samansuuntainen&#10;&#10;Kuvaus luotu automaattisesti">
            <a:extLst>
              <a:ext uri="{FF2B5EF4-FFF2-40B4-BE49-F238E27FC236}">
                <a16:creationId xmlns:a16="http://schemas.microsoft.com/office/drawing/2014/main" id="{A6A49BF2-8FCD-5A05-1B30-1000876EA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59" y="1286750"/>
            <a:ext cx="4143501" cy="586105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26287E-0C03-43E6-A8DF-461F878C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ACED3-94AF-4D0D-B698-DB0DC14AB971}" type="slidenum">
              <a:rPr lang="fi-FI" smtClean="0"/>
              <a:t>49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925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59E3E1-818F-5636-69E9-2E9964C1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Miksi ajokokeita?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A87F5E-38E5-C7FE-19F2-D308FF17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78025" indent="-378025" algn="l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  <a:ea typeface="+mn-ea"/>
                <a:cs typeface="Tahoma" pitchFamily="2"/>
              </a:rPr>
              <a:t>Kerätään tietoa jalostuksen tarpeisiin</a:t>
            </a:r>
          </a:p>
          <a:p>
            <a:pPr marL="1053709" lvl="2" indent="-378025" algn="l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latin typeface="Times New Roman" pitchFamily="18"/>
                <a:cs typeface="Tahoma" pitchFamily="2"/>
              </a:rPr>
              <a:t>Tieto oltava mahdollisimman oikeata</a:t>
            </a:r>
          </a:p>
          <a:p>
            <a:pPr marL="1053709" lvl="2" indent="-378025" algn="l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latin typeface="Times New Roman" pitchFamily="18"/>
                <a:cs typeface="Tahoma" pitchFamily="2"/>
              </a:rPr>
              <a:t>Vain todettuja asioita arvioidaan</a:t>
            </a:r>
          </a:p>
          <a:p>
            <a:pPr marL="378025" indent="-378025" algn="l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  <a:ea typeface="+mn-ea"/>
                <a:cs typeface="Tahoma" pitchFamily="2"/>
              </a:rPr>
              <a:t>Tavoitteena tehokas metsästyskoira</a:t>
            </a:r>
          </a:p>
          <a:p>
            <a:pPr marL="378025" indent="-378025" algn="l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  <a:ea typeface="+mn-ea"/>
                <a:cs typeface="Tahoma" pitchFamily="2"/>
              </a:rPr>
              <a:t>Mahdollisuus kilpailla</a:t>
            </a:r>
          </a:p>
          <a:p>
            <a:pPr marL="378025" indent="-378025" algn="l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itchFamily="18"/>
                <a:ea typeface="+mn-ea"/>
                <a:cs typeface="Tahoma" pitchFamily="2"/>
              </a:rPr>
              <a:t>Harrastajien välinen yhteistoiminta</a:t>
            </a:r>
            <a:endParaRPr lang="fi-FI" sz="1488" dirty="0">
              <a:solidFill>
                <a:schemeClr val="tx1"/>
              </a:solidFill>
              <a:latin typeface="Times New Roman" pitchFamily="18"/>
            </a:endParaRPr>
          </a:p>
          <a:p>
            <a:pPr algn="l" fontAlgn="auto"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081AAE-CD68-9EBF-B33D-556B5950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5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6C1F37-9A9C-53D4-555F-E8BBF527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51235"/>
            <a:ext cx="9071640" cy="679582"/>
          </a:xfrm>
        </p:spPr>
        <p:txBody>
          <a:bodyPr/>
          <a:lstStyle/>
          <a:p>
            <a:b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 Sujuvuus</a:t>
            </a:r>
            <a:br>
              <a:rPr lang="fi-FI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23F21-16BA-0D5B-15B2-DAF94E9D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113904"/>
            <a:ext cx="9883401" cy="5968214"/>
          </a:xfrm>
        </p:spPr>
        <p:txBody>
          <a:bodyPr/>
          <a:lstStyle/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Ajon sujuvuus ja etenevyys ottamatta kantaa ajon pituuteen.</a:t>
            </a:r>
          </a:p>
          <a:p>
            <a:pPr marL="457215" lvl="1" indent="0" defTabSz="985838">
              <a:buNone/>
            </a:pPr>
            <a:r>
              <a:rPr lang="fi-FI" sz="26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sujuvuudeltaan ja etenevyydeltään erinomainen, lähes</a:t>
            </a:r>
            <a:r>
              <a:rPr lang="fi-FI" sz="26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katkoton 	ajo, hyvä yhteys ajettavaan</a:t>
            </a:r>
          </a:p>
          <a:p>
            <a:pPr marL="457215" lvl="1" indent="0">
              <a:buNone/>
            </a:pPr>
            <a:endParaRPr lang="fi-FI" sz="26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15" lvl="1" indent="0" defTabSz="985838">
              <a:buNone/>
            </a:pPr>
            <a:r>
              <a:rPr lang="fi-FI" sz="26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sujuvuudeltaan ja etenevyydeltään erittäin hyvä ajo,</a:t>
            </a:r>
            <a:r>
              <a:rPr lang="fi-FI" sz="26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muutamia 		katkoja, hyvä yhteys ajettavaan.</a:t>
            </a:r>
          </a:p>
          <a:p>
            <a:pPr marL="457215" lvl="1" indent="0">
              <a:buNone/>
            </a:pPr>
            <a:endParaRPr lang="fi-FI" sz="26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15" lvl="1" indent="0">
              <a:buNone/>
            </a:pPr>
            <a:r>
              <a:rPr lang="fi-FI" sz="26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sujuvuudeltaan hyvä ajo, hyvä yhteys ajettavaan</a:t>
            </a:r>
          </a:p>
          <a:p>
            <a:pPr marL="457215" lvl="1" indent="0">
              <a:buNone/>
            </a:pPr>
            <a:endParaRPr lang="fi-FI" sz="26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15" lvl="1" indent="0" defTabSz="985838">
              <a:buNone/>
            </a:pPr>
            <a:r>
              <a:rPr lang="fi-FI" sz="26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sujuvuudeltaan välttävä, katkonainen tai etenevyydeltään huono 	ajo, huono yhteys ajettavaan</a:t>
            </a:r>
          </a:p>
          <a:p>
            <a:pPr marL="457215" lvl="1" indent="0">
              <a:buNone/>
            </a:pPr>
            <a:endParaRPr lang="fi-FI" sz="26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15" lvl="1" indent="0" defTabSz="985838">
              <a:buNone/>
            </a:pPr>
            <a:r>
              <a:rPr lang="fi-FI" sz="26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ajon sujuvuus huonoa tai koira ajaa kävellen, yhteys</a:t>
            </a:r>
            <a:r>
              <a:rPr lang="fi-FI" sz="26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ajettavaan 	huono</a:t>
            </a:r>
          </a:p>
          <a:p>
            <a:endParaRPr lang="fi-FI" sz="28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F1DC7F-953D-2B4A-5642-BCC64C24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152" y="6887160"/>
            <a:ext cx="216488" cy="194958"/>
          </a:xfrm>
        </p:spPr>
        <p:txBody>
          <a:bodyPr/>
          <a:lstStyle/>
          <a:p>
            <a:pPr lvl="0"/>
            <a:fld id="{3E8EF491-05FF-4ECA-A701-EBF7DC31D6DF}" type="slidenum">
              <a:rPr lang="fi-FI" smtClean="0"/>
              <a:t>50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252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61499D-09FC-D725-9F57-C2AEEC0F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51. Nopeus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C30C30-5FC3-6A83-F115-729FD1EA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1769040"/>
            <a:ext cx="9293006" cy="4989240"/>
          </a:xfrm>
        </p:spPr>
        <p:txBody>
          <a:bodyPr/>
          <a:lstStyle/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vaihteleva, sovittaa vauhdin tilanteen mukaan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nopea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keskinkertainen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hidas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erittäin hidas (kävelee)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1B10E33-E3CB-8F1B-FF73-2B765C92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51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0108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104288-EEEC-65F6-1BB6-8764E3A1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52. Tie- ja estetyöskentely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BB177D-C56C-15D8-C9E4-DD4A5DB57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4" y="1730700"/>
            <a:ext cx="9797992" cy="4989240"/>
          </a:xfrm>
        </p:spPr>
        <p:txBody>
          <a:bodyPr/>
          <a:lstStyle/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ajaa katkotta esteissä tai liikennöidyllä tiellä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lyhyitä katkoja esteissä ja liikennöidyllä tiellä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selvittää nopeasti hukat, pystyy ajamaan metsäautotiellä</a:t>
            </a:r>
          </a:p>
          <a:p>
            <a:pPr>
              <a:tabLst>
                <a:tab pos="538163" algn="l"/>
              </a:tabLst>
            </a:pPr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selvittää hukat, pystyy ajamaan metsäautotiellä, jos on hyvässä  	tuntumassa ajettavaan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ajo päättyy esteeseen tai vähäiseenkin tiehen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BB2B51-C927-367C-ECDE-FE088F7F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52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26576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AD08E2-2A23-FBDC-65EE-91C98D67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53. Vainuamistapa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393C99-7E5B-CD88-7FFF-689748882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täysin ilmavainuinen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enimmäkseen ilmavainuinen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vaihteleva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enimmäkseen jälkitarkka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täysin jälkitarkka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D0B7FC-8C5F-94A9-A6E7-24432BAC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53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8292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13617-1915-616A-082B-DE7E7DC9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54. Havainnot herkkyydestä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5C6BEF-05D8-C2E9-B1C4-4B8C15DA1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Merkitään minuutteina suurin havaittu etäisyys ajettavaan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haukkuen tapahtuneessa ajossa.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00E8B3-BE10-2B76-B108-11DAFB29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54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61918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A57FAA-85AD-71E2-A0F4-40881050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55. Ajolöysyyden laatu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7C6632-9CC5-A48D-606A-C46E79F2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pPr algn="l"/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Lievä, yksittäisiä haukahduksia hukalla</a:t>
            </a:r>
          </a:p>
          <a:p>
            <a:pPr algn="l"/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Häiritsevä, haukkusarjoja hukan aikana</a:t>
            </a:r>
          </a:p>
          <a:p>
            <a:pPr algn="l"/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Harhaanjohtava, kertaa ajettua jälkeä</a:t>
            </a:r>
          </a:p>
          <a:p>
            <a:pPr algn="l"/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Harhaanjohtava, ajaa takajälkeä</a:t>
            </a:r>
          </a:p>
          <a:p>
            <a:pPr algn="l"/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Harhaanjohtava, haukkuu ilman jälkeä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84C6DE-E4FE-DE95-6FBE-A1E8C149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55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26778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8E2702-4911-52FD-6498-051E7CFC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56. Ajettava nähty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09A4E8-D1BC-C3AA-C0C6-6BD3816BA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Merkitään näköhavaintojen lukumäärä.</a:t>
            </a:r>
          </a:p>
          <a:p>
            <a:endParaRPr lang="fi-FI" sz="28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Ryhmätuomari merkitsee arvostelukorttiinsa myös koeryhmän erilliset yhteenlasketut havainnot.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E51ACA-7D31-A633-7EA8-216994FE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56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6555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A4ECA0-9FF2-6717-5CC8-922CC468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57. Tie- ja esteajoa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B4A389-E30C-46B9-9F55-940EE58AF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Merkitään ajoerän aikana tapahtuneiden esteajojen matkat yhteensä.</a:t>
            </a:r>
          </a:p>
          <a:p>
            <a:endParaRPr lang="fi-FI" sz="2800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Matkat kannattaa merkitä ajoviivastolle heti esteajon tapahduttua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Paikan</a:t>
            </a:r>
            <a:r>
              <a:rPr lang="fi-FI" sz="28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ninohjelmassa helppo mitata riittävällä tarkkuudella</a:t>
            </a:r>
            <a:endParaRPr lang="fi-FI" sz="28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AC0110-C57B-500F-E268-9A6A76CE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57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7232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DAC839-202B-CCB1-061E-CC6D879F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58. Todellinen ajoaika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893C5E-31BD-E7F5-5A3D-9E71882F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Merkitään todellinen ajoaika.</a:t>
            </a: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Todellinen ajoaika merkitään riveittäin ajoviivaston oikeaan reunaan, hyväksytyn ajoajan viereen</a:t>
            </a: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Todellinen ajoaika saadaan vähentämällä hyväksytystä ajoajasta alle 5 minuutin pituiset katkot</a:t>
            </a: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i-FI" sz="28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i="1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BFBAD7-0A95-0314-CA3A-85E533A1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58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4713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FBDC2-A9EB-8C67-6048-18FBD54E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59. Hukkatyöskentely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08668E-8641-99E9-DACD-ECB1A1E7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970929"/>
            <a:ext cx="9919260" cy="4160930"/>
          </a:xfrm>
        </p:spPr>
        <p:txBody>
          <a:bodyPr/>
          <a:lstStyle/>
          <a:p>
            <a:pPr defTabSz="538163"/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Erinomainen. Oikaisee paluuperät tai rengastaa nopeasti, 	säännöllisesti ja sopivan laajasti</a:t>
            </a:r>
            <a:endParaRPr lang="fi-FI" sz="2800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Erittäin hyvä. Kuten edellä, mutta ei niin tehokas</a:t>
            </a:r>
            <a:endParaRPr lang="fi-FI" sz="2800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Hyvä. Ajaa paluuperään, palaa jälkeä ja ajo jatkuu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Välttävä. Liian laaja tai rengastaa huonosti</a:t>
            </a:r>
          </a:p>
          <a:p>
            <a:pPr defTabSz="538163"/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Heikko. Ei osaa rengastaa, ajautuu pois hukkapaikalta</a:t>
            </a:r>
            <a:r>
              <a:rPr lang="fi-FI" sz="28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kulkee 	edestakaisin ajettua jälkeä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C5777C-A566-BEE3-F598-A880FDC2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59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234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84"/>
                    </a14:imgEffect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AA70D2-0866-1CBE-44DD-F63FAB1A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Koelajit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12ADB5C-FF96-2981-33E6-3E3901F07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Yleinen koe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Osallistumisoikeus </a:t>
            </a:r>
            <a:r>
              <a:rPr lang="fi-FI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FCI:n</a:t>
            </a: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6, ajavien koirien roturyhmään kuuluvilla</a:t>
            </a:r>
          </a:p>
          <a:p>
            <a:pPr marL="472532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Rajattu osallistuminen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Yhdistysten jäsenille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Tietyn rodun edustajille</a:t>
            </a:r>
          </a:p>
          <a:p>
            <a:pPr marL="1053709" lvl="2" indent="-378025" hangingPunct="0">
              <a:lnSpc>
                <a:spcPct val="100000"/>
              </a:lnSpc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Karsintakokeet</a:t>
            </a:r>
          </a:p>
          <a:p>
            <a:pPr marL="675683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50000"/>
              <a:defRPr/>
            </a:pPr>
            <a:endParaRPr lang="fi-FI" sz="2800" dirty="0">
              <a:solidFill>
                <a:schemeClr val="tx1"/>
              </a:solidFill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fontAlgn="auto">
              <a:defRPr/>
            </a:pPr>
            <a:endParaRPr lang="fi-FI" sz="2800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ED71DBE-76DC-2452-4061-57ADE609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6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B158BE-AA46-4568-D8EE-96B5678A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625112"/>
          </a:xfrm>
        </p:spPr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Esimerkki arvostelusta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075534-6D60-0632-16C6-8BF4336E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60</a:t>
            </a:fld>
            <a:endParaRPr lang="fi-FI" dirty="0"/>
          </a:p>
        </p:txBody>
      </p:sp>
      <p:pic>
        <p:nvPicPr>
          <p:cNvPr id="10" name="Kuva 9" descr="Kuva, joka sisältää kohteen teksti, Fontti, numero, kuitti&#10;&#10;Kuvaus luotu automaattisesti">
            <a:extLst>
              <a:ext uri="{FF2B5EF4-FFF2-40B4-BE49-F238E27FC236}">
                <a16:creationId xmlns:a16="http://schemas.microsoft.com/office/drawing/2014/main" id="{C4E360CA-B24D-0705-E466-79B701E6E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10" y="1224881"/>
            <a:ext cx="4254528" cy="6018098"/>
          </a:xfrm>
          <a:prstGeom prst="rect">
            <a:avLst/>
          </a:prstGeom>
        </p:spPr>
      </p:pic>
      <p:pic>
        <p:nvPicPr>
          <p:cNvPr id="14" name="Sisällön paikkamerkki 13" descr="Kuva, joka sisältää kohteen teksti, numero, kuitti, Samansuuntainen&#10;&#10;Kuvaus luotu automaattisesti">
            <a:extLst>
              <a:ext uri="{FF2B5EF4-FFF2-40B4-BE49-F238E27FC236}">
                <a16:creationId xmlns:a16="http://schemas.microsoft.com/office/drawing/2014/main" id="{915DB922-88D6-62BE-39A3-2EF947C78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0" y="1285080"/>
            <a:ext cx="4211969" cy="5957899"/>
          </a:xfrm>
        </p:spPr>
      </p:pic>
    </p:spTree>
    <p:extLst>
      <p:ext uri="{BB962C8B-B14F-4D97-AF65-F5344CB8AC3E}">
        <p14:creationId xmlns:p14="http://schemas.microsoft.com/office/powerpoint/2010/main" val="12856582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C89D-A1AC-608F-3382-B810D9AC8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6" y="1236665"/>
            <a:ext cx="7559675" cy="1169651"/>
          </a:xfrm>
        </p:spPr>
        <p:txBody>
          <a:bodyPr anchor="t"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Arvioinnin perusteet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E743B6-B48E-99D7-39AE-B3D13E5AC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6" y="2955927"/>
            <a:ext cx="7559675" cy="1825625"/>
          </a:xfrm>
        </p:spPr>
        <p:txBody>
          <a:bodyPr/>
          <a:lstStyle/>
          <a:p>
            <a:r>
              <a:rPr lang="fi-FI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Hakulöysyys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6C57AD-801D-BC0B-B84C-FDBD726A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ACED3-94AF-4D0D-B698-DB0DC14AB971}" type="slidenum">
              <a:rPr lang="fi-FI" smtClean="0"/>
              <a:t>61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93341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8"/>
          <p:cNvSpPr txBox="1"/>
          <p:nvPr/>
        </p:nvSpPr>
        <p:spPr>
          <a:xfrm>
            <a:off x="0" y="299880"/>
            <a:ext cx="9965160" cy="67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Hakulöysyys</a:t>
            </a:r>
            <a:endParaRPr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8"/>
          <p:cNvSpPr txBox="1"/>
          <p:nvPr/>
        </p:nvSpPr>
        <p:spPr>
          <a:xfrm>
            <a:off x="0" y="1025100"/>
            <a:ext cx="9965160" cy="612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56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Haun aikana tapahtuva haukahtelu on aina hakulöysyyttä, ellei muuta todeta</a:t>
            </a:r>
            <a:endParaRPr sz="2800" b="0" strike="noStrik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56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endParaRPr lang="fi-FI" sz="2800" b="0" strike="noStrik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56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Arvostelussa huomioidaan virheen laatu ja aika</a:t>
            </a:r>
            <a:endParaRPr sz="2800" b="0" strike="noStrik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127476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Erittäin lievä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432521" marR="0" lvl="4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Rajoittuu 10 haukahdukseen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432521" marR="0" lvl="4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Ei tappiopisteitä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432521" marR="0" lvl="4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Lisätieto 22 arvostellaan 5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371960" marR="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fi-FI"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1371960" marR="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Lievä								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432521" marR="0" lvl="4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Harvakseltaan pitkin tauoin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432521" marR="0" lvl="4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 min / piste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A0F3527-EAFE-AC2B-4706-2CBB05F9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62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9"/>
          <p:cNvSpPr txBox="1"/>
          <p:nvPr/>
        </p:nvSpPr>
        <p:spPr>
          <a:xfrm>
            <a:off x="0" y="66365"/>
            <a:ext cx="9072360" cy="58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Hakulöysyys</a:t>
            </a:r>
            <a:endParaRPr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9"/>
          <p:cNvSpPr txBox="1"/>
          <p:nvPr/>
        </p:nvSpPr>
        <p:spPr>
          <a:xfrm>
            <a:off x="0" y="772651"/>
            <a:ext cx="9072360" cy="592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371960" lvl="3" indent="-4572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Häiritsevä</a:t>
            </a:r>
            <a:r>
              <a:rPr lang="fi-FI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0840" lvl="3" indent="-342719">
              <a:buClr>
                <a:srgbClr val="0070C0"/>
              </a:buClr>
              <a:buSzPct val="80000"/>
              <a:buFont typeface="Noto Sans Symbols"/>
              <a:buChar char="✓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Lyhyitä haukkusarjoja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0840" lvl="3" indent="-342719">
              <a:buClr>
                <a:srgbClr val="0070C0"/>
              </a:buClr>
              <a:buSzPct val="80000"/>
              <a:buFont typeface="Noto Sans Symbols"/>
              <a:buChar char="✓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min / piste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1" lvl="3" indent="-4572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fi-FI"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961" lvl="3" indent="-4572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Harhaanjohtavaa 	</a:t>
            </a:r>
            <a:r>
              <a:rPr lang="fi-FI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0840" lvl="3" indent="-342719">
              <a:buClr>
                <a:srgbClr val="0070C0"/>
              </a:buClr>
              <a:buSzPct val="80000"/>
              <a:buFont typeface="Noto Sans Symbols"/>
              <a:buChar char="✓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Muistuttaa ajoa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0840" lvl="3" indent="-342719">
              <a:buClr>
                <a:srgbClr val="0070C0"/>
              </a:buClr>
              <a:buSzPct val="80000"/>
              <a:buFont typeface="Noto Sans Symbols"/>
              <a:buChar char="✓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min / piste</a:t>
            </a:r>
            <a:endParaRPr lang="fi-FI" dirty="0">
              <a:solidFill>
                <a:srgbClr val="000000"/>
              </a:solidFill>
              <a:latin typeface="Calibri"/>
              <a:ea typeface="Times New Roman"/>
              <a:cs typeface="Calibri"/>
              <a:sym typeface="Calibri"/>
            </a:endParaRPr>
          </a:p>
          <a:p>
            <a:pPr marL="1518121" lvl="2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fi-FI" sz="2800" b="0" i="0" u="none" strike="noStrike" cap="none" dirty="0">
              <a:solidFill>
                <a:srgbClr val="000000"/>
              </a:solidFill>
              <a:latin typeface="Calibri"/>
              <a:ea typeface="Times New Roman"/>
              <a:cs typeface="Calibri"/>
              <a:sym typeface="Calibri"/>
            </a:endParaRPr>
          </a:p>
          <a:p>
            <a:pPr marL="1344613" lvl="2" indent="-5461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 hakulöysyys on niin runsasta, että äänenannosta ei voi päätellä milloin koira ajaa, koira suljetaan.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0840" lvl="3" indent="-342719">
              <a:buClr>
                <a:srgbClr val="0070C0"/>
              </a:buClr>
              <a:buSzPct val="80000"/>
              <a:buFont typeface="Noto Sans Symbols"/>
              <a:buChar char="✓"/>
            </a:pPr>
            <a:r>
              <a:rPr lang="fi-FI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Lt</a:t>
            </a: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22 arvostellaan 1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endParaRPr lang="fi-FI" sz="2800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 erässä on useampi hakusuoritus, tappiopisteet sen mukaan mistä tulee eniten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BF0E8A5-0AB4-1DC6-D840-36E55050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63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8F97FC-8E82-FCB2-35A4-827AF257E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500075"/>
          </a:xfrm>
        </p:spPr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Hakulöysyyden merkitseminen ja arvostelu</a:t>
            </a:r>
          </a:p>
        </p:txBody>
      </p:sp>
      <p:pic>
        <p:nvPicPr>
          <p:cNvPr id="6" name="Sisällön paikkamerkki 5" descr="Kuva, joka sisältää kohteen teksti, Fontti, numero, kuvakaappaus&#10;&#10;Kuvaus luotu automaattisesti">
            <a:extLst>
              <a:ext uri="{FF2B5EF4-FFF2-40B4-BE49-F238E27FC236}">
                <a16:creationId xmlns:a16="http://schemas.microsoft.com/office/drawing/2014/main" id="{8D155588-5072-6E3B-69D0-AD5A1E298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73" y="994532"/>
            <a:ext cx="4428244" cy="6263824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B4C602-9A4A-B21B-2DBC-D0D46BE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64</a:t>
            </a:fld>
            <a:endParaRPr lang="fi-FI" dirty="0"/>
          </a:p>
        </p:txBody>
      </p:sp>
      <p:pic>
        <p:nvPicPr>
          <p:cNvPr id="8" name="Kuva 7" descr="Kuva, joka sisältää kohteen teksti, kuitti, numero, Samansuuntainen&#10;&#10;Kuvaus luotu automaattisesti">
            <a:extLst>
              <a:ext uri="{FF2B5EF4-FFF2-40B4-BE49-F238E27FC236}">
                <a16:creationId xmlns:a16="http://schemas.microsoft.com/office/drawing/2014/main" id="{D0D33851-A36A-B569-F590-AD52BC49C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8" y="869027"/>
            <a:ext cx="4534347" cy="64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070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C89D-A1AC-608F-3382-B810D9AC8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6" y="1236665"/>
            <a:ext cx="7559675" cy="1169651"/>
          </a:xfrm>
        </p:spPr>
        <p:txBody>
          <a:bodyPr anchor="t"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Arvioinnin perusteet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E743B6-B48E-99D7-39AE-B3D13E5AC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6" y="2955927"/>
            <a:ext cx="7559675" cy="1825625"/>
          </a:xfrm>
        </p:spPr>
        <p:txBody>
          <a:bodyPr/>
          <a:lstStyle/>
          <a:p>
            <a:r>
              <a:rPr lang="fi-FI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Ajolöysyys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6C57AD-801D-BC0B-B84C-FDBD726A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ACED3-94AF-4D0D-B698-DB0DC14AB971}" type="slidenum">
              <a:rPr lang="fi-FI" smtClean="0"/>
              <a:t>65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7859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0"/>
          <p:cNvSpPr txBox="1"/>
          <p:nvPr/>
        </p:nvSpPr>
        <p:spPr>
          <a:xfrm>
            <a:off x="0" y="151595"/>
            <a:ext cx="9072360" cy="61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Ajolöysyys</a:t>
            </a:r>
            <a:endParaRPr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0"/>
          <p:cNvSpPr txBox="1"/>
          <p:nvPr/>
        </p:nvSpPr>
        <p:spPr>
          <a:xfrm>
            <a:off x="0" y="954720"/>
            <a:ext cx="10080360" cy="59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6840" algn="l" rtl="0">
              <a:lnSpc>
                <a:spcPts val="42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Mikä on ajolöysyyttä ?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760" lvl="2" indent="-457200">
              <a:lnSpc>
                <a:spcPts val="42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Koira kertaa haukkuen jo ajettua jälkeä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8121" lvl="2" indent="-457200">
              <a:lnSpc>
                <a:spcPts val="42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Koira saa haukkua jäljen, jonka se on jo ilmasta ajanut (ei kuitenkaan lasketa ajoksi)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760" lvl="2" indent="-457200">
              <a:lnSpc>
                <a:spcPts val="42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Haukkuu hukan aikana ilman jälkeä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760" lvl="2" indent="-457200">
              <a:lnSpc>
                <a:spcPts val="42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Ajaa ajamatonta jälkeä takajälkeen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760" lvl="2" indent="-457200">
              <a:lnSpc>
                <a:spcPts val="42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Koira antaa normaaleissa olosuhteissa ääntä yli 20 min vanhalle jäljelle, jota se ei pysty varmasti seuraamaan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6840" algn="l" rtl="0">
              <a:lnSpc>
                <a:spcPts val="42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Ajolöysyyden toteaminen edellyttää aina näköhavaintoa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456840" algn="l" rtl="0">
              <a:lnSpc>
                <a:spcPts val="4200"/>
              </a:lnSpc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➢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Pelkkä kuulohavainto tai </a:t>
            </a:r>
            <a:r>
              <a:rPr lang="fi-FI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gps:n</a:t>
            </a: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näyttö ei riitä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2F2C6A4-A515-791F-7848-7630D7E0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66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1"/>
          <p:cNvSpPr txBox="1"/>
          <p:nvPr/>
        </p:nvSpPr>
        <p:spPr>
          <a:xfrm>
            <a:off x="0" y="119177"/>
            <a:ext cx="9072360" cy="62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Ajolöysyys</a:t>
            </a:r>
            <a:endParaRPr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1"/>
          <p:cNvSpPr txBox="1"/>
          <p:nvPr/>
        </p:nvSpPr>
        <p:spPr>
          <a:xfrm>
            <a:off x="0" y="878541"/>
            <a:ext cx="9072360" cy="571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56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Lievä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76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Yksittäisiä haukahduksia hukan aikana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76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min / piste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76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Lisätieto (55) arvostellaan 5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5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Häiritsevä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76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Haukkusarjoja hukan aikana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76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min / piste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76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Lt</a:t>
            </a: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(55) arvostellaan 4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5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Harhaanjohtava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76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Kertaa ajettua jälkeä ajoa muistuttavasti, haukkuu ilman jälkeä, ajaa takajälkeen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76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min / piste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76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Lt</a:t>
            </a: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(55) arvostellaan 1 - 3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5EFD449-7FCC-FFE9-F2D0-5A7BCA95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67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2"/>
          <p:cNvSpPr txBox="1"/>
          <p:nvPr/>
        </p:nvSpPr>
        <p:spPr>
          <a:xfrm>
            <a:off x="0" y="190440"/>
            <a:ext cx="907236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Ajolöysyys</a:t>
            </a:r>
            <a:endParaRPr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2"/>
          <p:cNvSpPr txBox="1"/>
          <p:nvPr/>
        </p:nvSpPr>
        <p:spPr>
          <a:xfrm>
            <a:off x="0" y="992160"/>
            <a:ext cx="10080360" cy="589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684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Huomioitavaa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Huomioon otetaan vain ne minuutit, jonka aikana koira on antanut ääntä, ei välissä olevia ”taukoja”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Ajolöysyyden aikaa ei lasketa ajoaikaan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 tappiopisteitä, jos koira haukahtelee muutaman kerran juuri jäljen hukattuaan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Ilmavainulla ajava koira voi ajaa paluuperän hieman ”pitkäksi” varsinkin tiellä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2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Todetun karkkojäniksen jäljelle haukkuminen on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Ajoa, jos koira pystyy seuraamaan jälkeä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Ajolöysyyttä, jos koira ei pysty seuraamaan jälkeä (Ei siis hakulöysyyttä)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15E30FA-9BFC-5548-97DC-A8EE080C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482075"/>
          </a:xfrm>
        </p:spPr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68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A08728-CDDA-8768-754E-3829B236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163797"/>
            <a:ext cx="9071640" cy="684798"/>
          </a:xfrm>
        </p:spPr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Esimerkki ajolöysyyden merkitsemisestä</a:t>
            </a:r>
          </a:p>
        </p:txBody>
      </p:sp>
      <p:pic>
        <p:nvPicPr>
          <p:cNvPr id="6" name="Sisällön paikkamerkki 5" descr="Kuva, joka sisältää kohteen teksti, kuitti, numero, Samansuuntainen&#10;&#10;Kuvaus luotu automaattisesti">
            <a:extLst>
              <a:ext uri="{FF2B5EF4-FFF2-40B4-BE49-F238E27FC236}">
                <a16:creationId xmlns:a16="http://schemas.microsoft.com/office/drawing/2014/main" id="{B43D9786-154E-09F9-1775-5DD1E0244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7" y="986118"/>
            <a:ext cx="4434192" cy="6272237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BF8B3B-298F-D5EF-F111-839A65BE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69</a:t>
            </a:fld>
            <a:endParaRPr lang="fi-FI" dirty="0"/>
          </a:p>
        </p:txBody>
      </p:sp>
      <p:pic>
        <p:nvPicPr>
          <p:cNvPr id="8" name="Kuva 7" descr="Kuva, joka sisältää kohteen teksti, Fontti, numero, dokumentti&#10;&#10;Kuvaus luotu automaattisesti">
            <a:extLst>
              <a:ext uri="{FF2B5EF4-FFF2-40B4-BE49-F238E27FC236}">
                <a16:creationId xmlns:a16="http://schemas.microsoft.com/office/drawing/2014/main" id="{59E554E9-DCF8-9C42-9D08-415F5769E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75" y="986118"/>
            <a:ext cx="4434192" cy="62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2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84"/>
                    </a14:imgEffect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567DCF-0245-2A89-08DA-2AFA5C1E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Koeluokka – ja aika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984C24-1CC6-BB0C-581B-A56EA350F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Yksiluokkainen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Kaikissa kokeissa sama vaatimustaso</a:t>
            </a:r>
          </a:p>
          <a:p>
            <a:pPr indent="-378025" fontAlgn="auto">
              <a:buClr>
                <a:srgbClr val="0070C0"/>
              </a:buClr>
              <a:defRPr/>
            </a:pP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025" indent="-378025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Yksipäiväinen</a:t>
            </a:r>
          </a:p>
          <a:p>
            <a:pPr marL="1053709" lvl="2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Koetapahtuma voidaan järjestää myös kahtena peräkkäisenä  yksipäiväisenä kokeena</a:t>
            </a:r>
          </a:p>
          <a:p>
            <a:pPr marL="1729393" lvl="4" indent="-378025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Esim. Kilpa, karsintakokeet</a:t>
            </a:r>
          </a:p>
          <a:p>
            <a:pPr marL="217329" lvl="1" hangingPunct="0">
              <a:spcBef>
                <a:spcPts val="0"/>
              </a:spcBef>
              <a:spcAft>
                <a:spcPts val="1172"/>
              </a:spcAft>
              <a:buClr>
                <a:srgbClr val="0070C0"/>
              </a:buClr>
              <a:buSzPct val="50000"/>
              <a:defRPr/>
            </a:pPr>
            <a:r>
              <a:rPr lang="fi-FI" sz="1240" dirty="0">
                <a:solidFill>
                  <a:schemeClr val="bg1"/>
                </a:solidFill>
                <a:latin typeface="Times New Roman" pitchFamily="18"/>
                <a:cs typeface="Tahoma" pitchFamily="2"/>
              </a:rPr>
              <a:t>Sääntökirja s. 6</a:t>
            </a:r>
          </a:p>
          <a:p>
            <a:pPr fontAlgn="auto">
              <a:defRPr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F58B3CA-4CD3-BD8A-F0BE-B3764C59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7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6F1655-1DE1-6300-E257-5503F9271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Muut lisätiedot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F066EF-634E-683E-981B-D2E244D6C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6" y="3970340"/>
            <a:ext cx="7559675" cy="2514681"/>
          </a:xfrm>
        </p:spPr>
        <p:txBody>
          <a:bodyPr/>
          <a:lstStyle/>
          <a:p>
            <a:r>
              <a:rPr lang="fi-FI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Olosuhteet</a:t>
            </a:r>
          </a:p>
          <a:p>
            <a:r>
              <a:rPr lang="fi-FI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Metsästysinto</a:t>
            </a:r>
          </a:p>
          <a:p>
            <a:r>
              <a:rPr lang="fi-FI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Muut ominaisuudet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0301FB8-B5FC-843A-3095-1728C5C2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ACED3-94AF-4D0D-B698-DB0DC14AB971}" type="slidenum">
              <a:rPr lang="fi-FI" smtClean="0"/>
              <a:t>70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0088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6A7F37-2885-E26B-376B-F9E05FE8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82" y="614141"/>
            <a:ext cx="9071640" cy="661206"/>
          </a:xfrm>
        </p:spPr>
        <p:txBody>
          <a:bodyPr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Olosuhteet</a:t>
            </a:r>
          </a:p>
        </p:txBody>
      </p:sp>
      <p:pic>
        <p:nvPicPr>
          <p:cNvPr id="6" name="Sisällön paikkamerkki 5" descr="Kuva, joka sisältää kohteen teksti, kuitti, numero, Samansuuntainen&#10;&#10;Kuvaus luotu automaattisesti">
            <a:extLst>
              <a:ext uri="{FF2B5EF4-FFF2-40B4-BE49-F238E27FC236}">
                <a16:creationId xmlns:a16="http://schemas.microsoft.com/office/drawing/2014/main" id="{775CF404-9266-7389-D989-C0FB95CC8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0" r="62864" b="24199"/>
          <a:stretch/>
        </p:blipFill>
        <p:spPr>
          <a:xfrm>
            <a:off x="2665885" y="1717793"/>
            <a:ext cx="4748854" cy="5227741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85D888-3580-BF94-E34D-66A2D652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71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37839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3"/>
          <p:cNvSpPr txBox="1"/>
          <p:nvPr/>
        </p:nvSpPr>
        <p:spPr>
          <a:xfrm>
            <a:off x="0" y="100115"/>
            <a:ext cx="1008036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4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Metsästysinto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3"/>
          <p:cNvSpPr txBox="1"/>
          <p:nvPr/>
        </p:nvSpPr>
        <p:spPr>
          <a:xfrm>
            <a:off x="341491" y="796811"/>
            <a:ext cx="10080360" cy="609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560" marR="0" lvl="0" indent="-45720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Jalostuksen kannalta on tärkeää huomioida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960" marR="0" lvl="3" indent="-45720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Koiran vaikeissa olosuhteissa osoittama erinomainen metsästysinto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Vähäinenkin metsästysinnon puute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560" marR="0" lvl="0" indent="-45720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Vaikeat olosuhteet huomioitava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560" marR="0" lvl="0" indent="-45720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Arvosteluun eivät vaikuta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960" marR="0" lvl="3" indent="-45720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Koiran ikä ja kunto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Sääntöjen mukainen yhteydenpito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560" marR="0" lvl="0" indent="-45720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Koiran lopettaessa työskentelyn on syy pyrittävä aina selvittämään, ettei koiraa arvostella väärin perustein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560" marR="0" lvl="0" indent="-45720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Arvostelu ei vaikuta lopputulokseen, ellei se johda koiran sulkemiseen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0EC595B-DD68-9288-7862-923B6316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846" y="6887160"/>
            <a:ext cx="322729" cy="521280"/>
          </a:xfrm>
        </p:spPr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72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4"/>
          <p:cNvSpPr txBox="1"/>
          <p:nvPr/>
        </p:nvSpPr>
        <p:spPr>
          <a:xfrm>
            <a:off x="0" y="0"/>
            <a:ext cx="9072360" cy="73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Metsästysinto</a:t>
            </a:r>
            <a:endParaRPr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4"/>
          <p:cNvSpPr txBox="1"/>
          <p:nvPr/>
        </p:nvSpPr>
        <p:spPr>
          <a:xfrm>
            <a:off x="0" y="1224000"/>
            <a:ext cx="10080360" cy="56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684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Hyvän metsästysinnon tunnusmerkkejä</a:t>
            </a:r>
            <a:endParaRPr sz="3200" b="0" strike="noStrik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Omatoimisuus</a:t>
            </a:r>
            <a:endParaRPr sz="18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Hakee yöjäljen kauempaakin</a:t>
            </a:r>
            <a:endParaRPr sz="18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Sitkeä yöjäljen selvittely</a:t>
            </a:r>
            <a:endParaRPr sz="18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Sitkeä ajo-/hukkatyöskentely</a:t>
            </a:r>
            <a:endParaRPr sz="18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Peräänantamaton työskentely vaikeissa olosuhteissa</a:t>
            </a:r>
            <a:endParaRPr sz="18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Huonon innon tunnusmerkkejä</a:t>
            </a:r>
            <a:endParaRPr sz="3200" b="0" strike="noStrik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 pysty itsenäiseen työskentelyyn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Haluton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 irtoa ryhmästä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Jättää yöjäljen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Jättää hukan selvittelyn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EBAC6E0-1852-7AD5-CE2F-720D8A13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73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5"/>
          <p:cNvSpPr txBox="1"/>
          <p:nvPr/>
        </p:nvSpPr>
        <p:spPr>
          <a:xfrm>
            <a:off x="0" y="326880"/>
            <a:ext cx="10080360" cy="61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Metsästysinto</a:t>
            </a:r>
            <a:endParaRPr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5"/>
          <p:cNvSpPr txBox="1"/>
          <p:nvPr/>
        </p:nvSpPr>
        <p:spPr>
          <a:xfrm>
            <a:off x="140378" y="1361880"/>
            <a:ext cx="9939982" cy="525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684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Eräkohtainen arviointi kohtiin 40 ja 41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Kohdat jätetään tyhjiksi, jos koiran innossa ei ole huomauttamista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endParaRPr lang="fi-FI" sz="2800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Koko koetteluajan arviointi kohtaan 42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Arvostellaan viimeisen erän korttiin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/>
                <a:ea typeface="Times New Roman"/>
                <a:cs typeface="Times New Roman"/>
                <a:sym typeface="Times New Roman"/>
              </a:rPr>
              <a:t>Koiralla moitteeton metsästysinto koko koetteluajan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7532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Kohta 42 arvioidaan 5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 kohdissa 40 tai 41 on merkintä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7532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Kohta 42 arvioidaan &lt; 5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76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DF87DD6-70F0-7A3F-59B1-E8B5692D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74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-1" y="422765"/>
            <a:ext cx="10080625" cy="728365"/>
          </a:xfrm>
          <a:prstGeom prst="rect">
            <a:avLst/>
          </a:prstGeom>
          <a:noFill/>
          <a:ln>
            <a:noFill/>
          </a:ln>
        </p:spPr>
        <p:txBody>
          <a:bodyPr lIns="74414" tIns="37207" rIns="74414" bIns="37207" anchor="ctr"/>
          <a:lstStyle/>
          <a:p>
            <a:pPr algn="ctr"/>
            <a:r>
              <a:rPr lang="fi-FI" sz="4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 Metsästysinto haun aikana</a:t>
            </a:r>
          </a:p>
        </p:txBody>
      </p:sp>
      <p:sp>
        <p:nvSpPr>
          <p:cNvPr id="255" name="TextShape 2"/>
          <p:cNvSpPr txBox="1"/>
          <p:nvPr/>
        </p:nvSpPr>
        <p:spPr>
          <a:xfrm>
            <a:off x="1227236" y="2408832"/>
            <a:ext cx="8283178" cy="3323630"/>
          </a:xfrm>
          <a:prstGeom prst="rect">
            <a:avLst/>
          </a:prstGeom>
          <a:noFill/>
          <a:ln>
            <a:noFill/>
          </a:ln>
        </p:spPr>
        <p:txBody>
          <a:bodyPr lIns="74414" tIns="37207" rIns="74414" bIns="37207" anchor="ctr">
            <a:normAutofit/>
          </a:bodyPr>
          <a:lstStyle/>
          <a:p>
            <a:pPr>
              <a:spcBef>
                <a:spcPts val="464"/>
              </a:spcBef>
              <a:spcAft>
                <a:spcPts val="497"/>
              </a:spcAft>
            </a:pPr>
            <a:endParaRPr lang="fi-FI" sz="2646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2646" spc="-1">
              <a:latin typeface="Arial"/>
            </a:endParaRPr>
          </a:p>
          <a:p>
            <a:pPr marL="378013">
              <a:spcBef>
                <a:spcPts val="331"/>
              </a:spcBef>
              <a:spcAft>
                <a:spcPts val="497"/>
              </a:spcAft>
            </a:pPr>
            <a:endParaRPr lang="fi-FI" sz="2646" spc="-1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570211" y="2408832"/>
            <a:ext cx="8954491" cy="37445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414" tIns="37207" rIns="74414" bIns="37207"/>
          <a:lstStyle/>
          <a:p>
            <a:pPr>
              <a:lnSpc>
                <a:spcPct val="150000"/>
              </a:lnSpc>
            </a:pP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jäljettömässä haussa vähäistä huomautettavaa</a:t>
            </a:r>
          </a:p>
          <a:p>
            <a:pPr>
              <a:lnSpc>
                <a:spcPct val="150000"/>
              </a:lnSpc>
            </a:pP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= yöjälkityössä vähäistä puutetta</a:t>
            </a:r>
          </a:p>
          <a:p>
            <a:pPr>
              <a:lnSpc>
                <a:spcPct val="150000"/>
              </a:lnSpc>
            </a:pP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 jäljettömässä haussa selvää haluttomuutta</a:t>
            </a:r>
          </a:p>
          <a:p>
            <a:pPr>
              <a:lnSpc>
                <a:spcPct val="150000"/>
              </a:lnSpc>
            </a:pP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ei hae itsenäisesti jäljettömässä maastossa</a:t>
            </a:r>
          </a:p>
          <a:p>
            <a:pPr>
              <a:lnSpc>
                <a:spcPct val="150000"/>
              </a:lnSpc>
            </a:pP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jättää yöjäljen ja on haluton työskentelemään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7C19272-4326-32CA-C7FD-406F4ED3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75</a:t>
            </a:fld>
            <a:endParaRPr lang="fi-FI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84"/>
                    </a14:imgEffect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-1" y="559412"/>
            <a:ext cx="10080625" cy="728365"/>
          </a:xfrm>
          <a:prstGeom prst="rect">
            <a:avLst/>
          </a:prstGeom>
          <a:noFill/>
          <a:ln>
            <a:noFill/>
          </a:ln>
        </p:spPr>
        <p:txBody>
          <a:bodyPr lIns="74414" tIns="37207" rIns="74414" bIns="37207" anchor="ctr"/>
          <a:lstStyle/>
          <a:p>
            <a:pPr algn="ctr"/>
            <a:r>
              <a:rPr lang="fi-FI" sz="4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41. Metsästysinto ajon aikana</a:t>
            </a:r>
          </a:p>
        </p:txBody>
      </p:sp>
      <p:sp>
        <p:nvSpPr>
          <p:cNvPr id="258" name="TextShape 2"/>
          <p:cNvSpPr txBox="1"/>
          <p:nvPr/>
        </p:nvSpPr>
        <p:spPr>
          <a:xfrm>
            <a:off x="457994" y="2296021"/>
            <a:ext cx="8283178" cy="3323630"/>
          </a:xfrm>
          <a:prstGeom prst="rect">
            <a:avLst/>
          </a:prstGeom>
          <a:noFill/>
          <a:ln>
            <a:noFill/>
          </a:ln>
        </p:spPr>
        <p:txBody>
          <a:bodyPr lIns="74414" tIns="37207" rIns="74414" bIns="37207" anchor="ctr">
            <a:normAutofit/>
          </a:bodyPr>
          <a:lstStyle/>
          <a:p>
            <a:pPr>
              <a:spcBef>
                <a:spcPts val="464"/>
              </a:spcBef>
              <a:spcAft>
                <a:spcPts val="497"/>
              </a:spcAft>
            </a:pPr>
            <a:endParaRPr lang="fi-FI" sz="2646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2646" spc="-1">
              <a:latin typeface="Arial"/>
            </a:endParaRPr>
          </a:p>
          <a:p>
            <a:pPr marL="378013">
              <a:spcBef>
                <a:spcPts val="331"/>
              </a:spcBef>
              <a:spcAft>
                <a:spcPts val="497"/>
              </a:spcAft>
            </a:pPr>
            <a:endParaRPr lang="fi-FI" sz="2646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286871" y="2284114"/>
            <a:ext cx="9535487" cy="4018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414" tIns="37207" rIns="74414" bIns="37207"/>
          <a:lstStyle/>
          <a:p>
            <a:pPr>
              <a:lnSpc>
                <a:spcPct val="150000"/>
              </a:lnSpc>
            </a:pP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vähäistä huomautettavaa pitkään jatkuneella hukalla</a:t>
            </a:r>
          </a:p>
          <a:p>
            <a:pPr>
              <a:lnSpc>
                <a:spcPct val="150000"/>
              </a:lnSpc>
            </a:pP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= vähäistä puutetta hukalla</a:t>
            </a:r>
          </a:p>
          <a:p>
            <a:pPr>
              <a:lnSpc>
                <a:spcPct val="150000"/>
              </a:lnSpc>
            </a:pP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 selvää haluttomuutta hukkatyöskentelyn aikana</a:t>
            </a:r>
          </a:p>
          <a:p>
            <a:pPr>
              <a:lnSpc>
                <a:spcPct val="150000"/>
              </a:lnSpc>
            </a:pP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jättää hukkatyöskentelyn ja on haluton työskentelemään</a:t>
            </a:r>
          </a:p>
          <a:p>
            <a:pPr>
              <a:lnSpc>
                <a:spcPct val="150000"/>
              </a:lnSpc>
            </a:pP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jättää ajojäljen ja on haluton työskentelemään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17ECAE4-EDF6-F0B5-D1FA-2049FE10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76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63C66A87-A4E5-CEC1-EFC0-F4B29FFE0A4D}"/>
              </a:ext>
            </a:extLst>
          </p:cNvPr>
          <p:cNvSpPr txBox="1"/>
          <p:nvPr/>
        </p:nvSpPr>
        <p:spPr>
          <a:xfrm>
            <a:off x="635430" y="1356407"/>
            <a:ext cx="911300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koiralla moitteeton metsästysinto koko koetteluajan</a:t>
            </a:r>
          </a:p>
          <a:p>
            <a:endParaRPr lang="fi-FI" sz="28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koiran innossa lievää huomautettavaa haku- tai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ajotyöskentelyn aikana rasittavissa olosuhteissa</a:t>
            </a:r>
          </a:p>
          <a:p>
            <a:endParaRPr lang="fi-FI" sz="28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koiran innossa lievää huomautettavaa haku- tai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ajotyöskentelyn aikana normaaleissa olosuhteissa</a:t>
            </a:r>
          </a:p>
          <a:p>
            <a:endParaRPr lang="fi-FI" sz="28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koiran innossa huomautettavaa niin, että se haittaa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koesuoritusta</a:t>
            </a:r>
          </a:p>
          <a:p>
            <a:endParaRPr lang="fi-FI" sz="28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koiran into selvästi puutteellinen niin, että koesuoritus</a:t>
            </a:r>
          </a:p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ei onnistu. Koira suljetaan.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086823B-0597-F0C1-9419-DD898756BE6E}"/>
              </a:ext>
            </a:extLst>
          </p:cNvPr>
          <p:cNvSpPr txBox="1"/>
          <p:nvPr/>
        </p:nvSpPr>
        <p:spPr>
          <a:xfrm>
            <a:off x="-1" y="284586"/>
            <a:ext cx="1008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36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 </a:t>
            </a:r>
            <a:r>
              <a:rPr lang="fi-FI" sz="40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Metsästysinto</a:t>
            </a:r>
            <a:r>
              <a:rPr lang="fi-FI" sz="36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koetteluaikana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B69FE47-EBF3-8875-69CC-3CFFA55A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77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332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6"/>
          <p:cNvSpPr txBox="1"/>
          <p:nvPr/>
        </p:nvSpPr>
        <p:spPr>
          <a:xfrm>
            <a:off x="0" y="151200"/>
            <a:ext cx="1008036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Metsästysinto</a:t>
            </a:r>
            <a:endParaRPr sz="4000" b="0" strike="noStrik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72" name="Google Shape;472;p66"/>
          <p:cNvSpPr txBox="1"/>
          <p:nvPr/>
        </p:nvSpPr>
        <p:spPr>
          <a:xfrm>
            <a:off x="0" y="1332196"/>
            <a:ext cx="10080360" cy="555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68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Huomioitavaa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960" marR="0" lvl="3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Hyvään jäljettömän maaston hakuun kuuluu sopiva yhteydenpito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0839" marR="0" lvl="3" indent="-34271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✓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 saa laskea lisätietonumeroa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0839" marR="0" lvl="3" indent="-34271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✓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Tuomarin täytyy erottaa innon puute ja yhteydenpito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Koiran lopettaessa työskentelyn on syy pyrittävä aina selvittämään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0839" marR="0" lvl="3" indent="-34271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✓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Vieras koira, ajettava kiinni tai louhessa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C218BA8-9185-6B63-F650-1049EA4A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482" y="6887159"/>
            <a:ext cx="2545976" cy="571476"/>
          </a:xfrm>
        </p:spPr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78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F9515-235E-65CD-100F-EAF1726C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Muut ominaisuudet</a:t>
            </a:r>
          </a:p>
        </p:txBody>
      </p:sp>
      <p:pic>
        <p:nvPicPr>
          <p:cNvPr id="6" name="Sisällön paikkamerkki 5" descr="Kuva, joka sisältää kohteen teksti, kuitti, numero, Samansuuntainen&#10;&#10;Kuvaus luotu automaattisesti">
            <a:extLst>
              <a:ext uri="{FF2B5EF4-FFF2-40B4-BE49-F238E27FC236}">
                <a16:creationId xmlns:a16="http://schemas.microsoft.com/office/drawing/2014/main" id="{80B64073-4E2D-C95A-1245-B0E68D716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3" t="74144" r="2185" b="12467"/>
          <a:stretch/>
        </p:blipFill>
        <p:spPr>
          <a:xfrm>
            <a:off x="1263817" y="2406317"/>
            <a:ext cx="7312355" cy="4320942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1624A40-EDA0-EDE9-7E68-7C967F3A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79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673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6A9F3B04-55B7-0BB6-7AA3-7266CFF92956}"/>
              </a:ext>
            </a:extLst>
          </p:cNvPr>
          <p:cNvSpPr txBox="1"/>
          <p:nvPr/>
        </p:nvSpPr>
        <p:spPr>
          <a:xfrm>
            <a:off x="179294" y="1313411"/>
            <a:ext cx="9901331" cy="466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8025" indent="-378025" hangingPunct="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Koekauden kestävä koe</a:t>
            </a:r>
          </a:p>
          <a:p>
            <a:pPr marL="1053709" lvl="2" indent="-378025" hangingPunct="0"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Koiranohjaaja voi valita koettelupäivän ja maaston</a:t>
            </a:r>
          </a:p>
          <a:p>
            <a:pPr marL="1053709" lvl="2" indent="-378025" hangingPunct="0"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Ilmoittautuminen vastaanottavalle ylituomarille</a:t>
            </a:r>
          </a:p>
          <a:p>
            <a:pPr marL="1888935" lvl="4" indent="-457200" hangingPunct="0"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Viimeistään koettelua edeltävänä päivänä</a:t>
            </a:r>
          </a:p>
          <a:p>
            <a:pPr marL="1809760" lvl="4" indent="-378025" hangingPunct="0">
              <a:spcAft>
                <a:spcPts val="1172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1809760" lvl="4" indent="-378025" hangingPunct="0">
              <a:spcAft>
                <a:spcPts val="1172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1809760" lvl="4" indent="-378025" hangingPunct="0">
              <a:spcAft>
                <a:spcPts val="1172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fi-FI" sz="28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1809760" lvl="4" indent="-378025">
              <a:spcAft>
                <a:spcPts val="1172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fi-FI" sz="1984" dirty="0">
              <a:solidFill>
                <a:schemeClr val="bg1"/>
              </a:solidFill>
              <a:latin typeface="Times New Roman" pitchFamily="18"/>
              <a:cs typeface="Tahoma" pitchFamily="2"/>
            </a:endParaRPr>
          </a:p>
          <a:p>
            <a:pPr>
              <a:spcAft>
                <a:spcPts val="1172"/>
              </a:spcAft>
              <a:buClr>
                <a:srgbClr val="0070C0"/>
              </a:buClr>
              <a:buSzPct val="50000"/>
              <a:defRPr/>
            </a:pPr>
            <a:r>
              <a:rPr lang="fi-FI" sz="1158" dirty="0">
                <a:solidFill>
                  <a:schemeClr val="bg1"/>
                </a:solidFill>
                <a:latin typeface="Times New Roman" pitchFamily="18"/>
                <a:cs typeface="Tahoma" pitchFamily="2"/>
              </a:rPr>
              <a:t>Sääntökirja s.47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5C064569-760A-CEB5-C425-DD778F72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CD31E-A6F4-4B4D-28BB-4F72A834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60. Muiden eläinten ja sorkkaeläinten ajo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87E9D-59F7-FFF1-6B9E-40E1F391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5= Ei kiinnostu lainkaan</a:t>
            </a:r>
          </a:p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4= Karkottaa ja seuraa jonkin matkaa, tulee itse pois</a:t>
            </a:r>
          </a:p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3= Ajaa, tulee kutsumalla pois</a:t>
            </a:r>
          </a:p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2= Ajaa, eikä saada kutsumalla pois</a:t>
            </a:r>
          </a:p>
          <a:p>
            <a:pPr defTabSz="444500"/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 Ottaa ajon kylmenneeltä jäljeltä, ajaa kiinteästi eikä tule 	kutsumalla pois</a:t>
            </a:r>
          </a:p>
          <a:p>
            <a:pPr defTabSz="444500"/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44500"/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Huomautuksiin merkitään, mistä eläimestä on kyse.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EDA13BC-0626-CA96-2379-55E2F6C6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80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93825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909134-7560-C177-5FCC-5C038E16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Hallittavuus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7614CC-1B5E-5026-F828-FAE57BB5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5118120"/>
          </a:xfrm>
        </p:spPr>
        <p:txBody>
          <a:bodyPr/>
          <a:lstStyle/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tulee kutsumalla ajosta näkymättömistä</a:t>
            </a:r>
          </a:p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= tulee kutsumalla hukalta tai yöjäljeltä näkymättömistä</a:t>
            </a:r>
          </a:p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 tulee kutsumalla ollessaan koiranohjaajan lähietäisyydellä</a:t>
            </a:r>
          </a:p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ei tule kutsumalla</a:t>
            </a:r>
          </a:p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ei antaudu kiinni</a:t>
            </a:r>
          </a:p>
          <a:p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Koira voidaan sulkea tottelemattomuudesta jos sitä ei toistuvista yrityksistä huolimatta saada kytketyksi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26AC8D-7A1C-7F70-4E2E-2F0A890D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81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6857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BFB9FD-CEB3-F022-EB22-952F811C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62. Matka ajoerässä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3D076E-1A93-76A0-604D-D79AB012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1769040"/>
            <a:ext cx="9937190" cy="5639400"/>
          </a:xfrm>
        </p:spPr>
        <p:txBody>
          <a:bodyPr/>
          <a:lstStyle/>
          <a:p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Merkitään koiran kulkema matka ajoerän aikana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Kertoo suuruusluokan matkasta ajoerän aikana</a:t>
            </a:r>
          </a:p>
          <a:p>
            <a:pPr marL="1143023" lvl="1" indent="-45720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Paikantimesta helppo mitata </a:t>
            </a:r>
            <a:endParaRPr lang="fi-FI" sz="28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i-FI" sz="28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b="0" strike="noStrike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Arvokasta tietoa kasvattajille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i-FI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Esimerkiksi</a:t>
            </a:r>
          </a:p>
          <a:p>
            <a:pPr marL="1143023" lvl="1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i-FI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min </a:t>
            </a: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hyväksyttyä ajoa ja</a:t>
            </a:r>
            <a:r>
              <a:rPr lang="fi-FI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matkaa kertyy 30 km</a:t>
            </a:r>
            <a:r>
              <a:rPr lang="fi-FI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23" lvl="1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i-FI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min ajo ja matkaa 4km</a:t>
            </a:r>
          </a:p>
          <a:p>
            <a:pPr lvl="1"/>
            <a:endParaRPr lang="fi-FI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8B3809-5582-7F44-4D63-11C9112E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82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393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7"/>
          <p:cNvSpPr txBox="1"/>
          <p:nvPr/>
        </p:nvSpPr>
        <p:spPr>
          <a:xfrm>
            <a:off x="-1" y="0"/>
            <a:ext cx="10080359" cy="61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Kohtuuton</a:t>
            </a:r>
            <a:r>
              <a:rPr lang="fi-FI" sz="44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häiriö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7"/>
          <p:cNvSpPr txBox="1"/>
          <p:nvPr/>
        </p:nvSpPr>
        <p:spPr>
          <a:xfrm>
            <a:off x="265" y="858349"/>
            <a:ext cx="10080360" cy="602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684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Keskeyttää haun tai ajon</a:t>
            </a:r>
            <a:endParaRPr sz="2800" b="0" strike="noStrik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marR="0" lvl="0" indent="-45684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Esimerkkejä</a:t>
            </a:r>
            <a:endParaRPr sz="2800" b="0" strike="noStrik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Ajettava louheen tai kiinni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Koira hengenvaarassa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Vieras koira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86102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✓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Yritetään aina kytkeä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86102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✓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Jos ajattamisajasta on kulunut </a:t>
            </a:r>
            <a:r>
              <a:rPr lang="fi-FI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väh</a:t>
            </a: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60 min ja vieraasta koirasta ei ole haittaa/hyötyä, voidaan ajoa jatkaa</a:t>
            </a:r>
            <a:endParaRPr sz="2800" b="0" strike="noStrik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Pimeys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86102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Voidaan jatkaa erän loppuun, jos vähintään 60 min ajoa valoisalla</a:t>
            </a:r>
            <a:endParaRPr sz="2800" b="0" strike="noStrik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Muun eläimen haku tai ajo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86102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Ei sorkkaeläin ( kiellettyä riistaa, paitsi villisika )</a:t>
            </a:r>
            <a:endParaRPr sz="2800" b="0" strike="noStrik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Muu palkintotuomareiden hyväksymä tilanne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2D6E12C-BB7E-F071-2724-5BDCF94D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83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8"/>
          <p:cNvSpPr txBox="1"/>
          <p:nvPr/>
        </p:nvSpPr>
        <p:spPr>
          <a:xfrm>
            <a:off x="0" y="151595"/>
            <a:ext cx="10080625" cy="123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Kohtuuton häiriö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Miten toimitaan?</a:t>
            </a:r>
            <a:endParaRPr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68"/>
          <p:cNvSpPr txBox="1"/>
          <p:nvPr/>
        </p:nvSpPr>
        <p:spPr>
          <a:xfrm>
            <a:off x="265" y="1537920"/>
            <a:ext cx="10080360" cy="587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684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Haun/ajon aikana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760" lvl="2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Tuomarit päättävät havaintojensa perusteella häiriön alkamisajankohdan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fi-FI"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760" lvl="2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Koira kytketään ja siirretään uuteen paikkaan jatkamaan työskentelyä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3639" lvl="2" indent="-342719">
              <a:buClr>
                <a:srgbClr val="0070C0"/>
              </a:buClr>
              <a:buSzPct val="80000"/>
              <a:buFont typeface="Noto Sans Symbols"/>
              <a:buChar char="✓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Koiranohjaaja valitsee </a:t>
            </a:r>
            <a:r>
              <a:rPr lang="fi-FI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irtilaskupaikan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760" lvl="2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fi-FI"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760" lvl="2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Koiran kiinniotto ja siirtyminen eivät kuluta haku-/ajoaikaa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8120" lvl="2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Sorkkaeläimen hausta tai ajosta kytkeminen ja siirtyminen kuluttaa haku-/ajoaikaa koska ei ole kohtuuton häiriö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CEC6971-6BE5-8A03-4C76-07DD9A4E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84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9"/>
          <p:cNvSpPr txBox="1"/>
          <p:nvPr/>
        </p:nvSpPr>
        <p:spPr>
          <a:xfrm>
            <a:off x="0" y="26089"/>
            <a:ext cx="10080360" cy="119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Kohtuuton häiriö</a:t>
            </a:r>
            <a:b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Miten toimitaan ?</a:t>
            </a:r>
            <a:endParaRPr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69"/>
          <p:cNvSpPr txBox="1"/>
          <p:nvPr/>
        </p:nvSpPr>
        <p:spPr>
          <a:xfrm>
            <a:off x="235098" y="1764233"/>
            <a:ext cx="9845262" cy="477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685800" lvl="2" indent="-685800">
              <a:lnSpc>
                <a:spcPts val="39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Päätös keskeytyneen ensimmäisen erän jatkamisesta voidaan tehdä myös toisen erän jälkeen</a:t>
            </a:r>
          </a:p>
          <a:p>
            <a:pPr marL="685800" lvl="2" indent="-685800">
              <a:lnSpc>
                <a:spcPts val="39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 indent="-685800">
              <a:lnSpc>
                <a:spcPts val="39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Mikäli toisen erän jälkeen on hakuaikaa käyttämättä, koiranohjaajalla on oikeus päättää, lasketaanko koira hakemaan uutta jänistä</a:t>
            </a:r>
          </a:p>
          <a:p>
            <a:pPr marL="685800" lvl="2" indent="-685800">
              <a:lnSpc>
                <a:spcPts val="39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 indent="-685800">
              <a:lnSpc>
                <a:spcPts val="39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Koira on laskettava sellaisessa paikassa, että toisen erän jänis ei joudu uudelleen ajettavaksi</a:t>
            </a: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endParaRPr lang="fi-FI" sz="2400" dirty="0">
              <a:solidFill>
                <a:schemeClr val="tx1"/>
              </a:solidFill>
            </a:endParaRPr>
          </a:p>
          <a:p>
            <a:pPr marL="0" lvl="2"/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70148F0-E824-4BA3-4DA8-DA96224F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306" y="6956612"/>
            <a:ext cx="268940" cy="268940"/>
          </a:xfrm>
        </p:spPr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85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963B11D-A1A9-DDC7-700F-F95F9798D8AB}"/>
              </a:ext>
            </a:extLst>
          </p:cNvPr>
          <p:cNvSpPr txBox="1"/>
          <p:nvPr/>
        </p:nvSpPr>
        <p:spPr>
          <a:xfrm>
            <a:off x="233083" y="1579234"/>
            <a:ext cx="984754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Mahdollisen ajon alettua, voidaan keskeytyneestä ensimmäisestä ajoerästä jäänyt ajattamisaika käyttää loppuun.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i-FI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Haku ja ajoaika merkitään ensimmäisen erän arvostelukorttiin. Arvioinnissa huomioidaan kaikki osasuoritukset käyttäen hyväksi apusarakkeita.</a:t>
            </a:r>
          </a:p>
          <a:p>
            <a:pPr marL="457200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i-FI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C336AD0-E73C-CDBC-8FBF-427D0B5C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86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7807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0"/>
          <p:cNvSpPr txBox="1"/>
          <p:nvPr/>
        </p:nvSpPr>
        <p:spPr>
          <a:xfrm>
            <a:off x="-266" y="128230"/>
            <a:ext cx="10080625" cy="8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GPS-paikannin apuvälineenä</a:t>
            </a:r>
            <a:endParaRPr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70"/>
          <p:cNvSpPr txBox="1"/>
          <p:nvPr/>
        </p:nvSpPr>
        <p:spPr>
          <a:xfrm>
            <a:off x="265" y="1200617"/>
            <a:ext cx="10080360" cy="5421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68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Koiranohjaaja päättää käytöstä ennen </a:t>
            </a:r>
            <a:r>
              <a:rPr lang="fi-FI" sz="2800" b="0" strike="noStrik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irtilaskua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68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endParaRPr lang="fi-FI" sz="2800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68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Voidaan käyttää arvostelun apuvälineenä aina kun se on järkevää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760" lvl="2" indent="-457200">
              <a:lnSpc>
                <a:spcPct val="15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Haukun kuuluvuus</a:t>
            </a:r>
            <a:r>
              <a:rPr lang="fi-FI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hakukuvio</a:t>
            </a: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haun laajuus, yöjäljen löytöpaikan etäisyys, eteneminen </a:t>
            </a:r>
            <a:r>
              <a:rPr lang="fi-FI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yöjäjellä</a:t>
            </a: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estetyöskentely, ajon seuraaminen, koiran etenemä matka ajon aikana yms.</a:t>
            </a:r>
            <a:endParaRPr lang="fi-FI" dirty="0">
              <a:solidFill>
                <a:srgbClr val="000000"/>
              </a:solidFill>
              <a:latin typeface="Calibri"/>
              <a:ea typeface="Times New Roman"/>
              <a:cs typeface="Calibri"/>
              <a:sym typeface="Calibri"/>
            </a:endParaRPr>
          </a:p>
          <a:p>
            <a:pPr marL="914760" lvl="2" indent="-457200">
              <a:lnSpc>
                <a:spcPct val="15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 riitä ajolöysyyden toteamiseen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3129FCE-359A-8AF1-E538-0D64FED9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87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0"/>
          <p:cNvSpPr txBox="1"/>
          <p:nvPr/>
        </p:nvSpPr>
        <p:spPr>
          <a:xfrm>
            <a:off x="-266" y="128230"/>
            <a:ext cx="10080625" cy="8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GPS-paikannin apuvälineenä</a:t>
            </a:r>
            <a:endParaRPr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70"/>
          <p:cNvSpPr txBox="1"/>
          <p:nvPr/>
        </p:nvSpPr>
        <p:spPr>
          <a:xfrm>
            <a:off x="265" y="900211"/>
            <a:ext cx="10080360" cy="60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68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Kuulumattomissa oleva ajo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960" marR="0" lvl="3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Soittamalla pantaan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75320" marR="0" lvl="3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Soitto testattava ennen irtilaskua</a:t>
            </a:r>
          </a:p>
          <a:p>
            <a:pPr marL="1975320" marR="0" lvl="3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Times New Roman"/>
              </a:rPr>
              <a:t>Myös ääninäyte hyväksytään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fi-FI"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960" marR="0" lvl="3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Merkitään korttiin selvästi mikä osa on puhelimesta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75320" marR="0" lvl="3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 ajoa ei erän aikana kuulla muuten kuin puhelimesta, sitä ei hyväksytä ajoksi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96E65C6-A0FA-E1ED-CAD3-38CCA184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88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1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4E78DF1B-1A7C-D082-38E5-A179F56A608B}"/>
              </a:ext>
            </a:extLst>
          </p:cNvPr>
          <p:cNvSpPr txBox="1"/>
          <p:nvPr/>
        </p:nvSpPr>
        <p:spPr>
          <a:xfrm>
            <a:off x="-2" y="81584"/>
            <a:ext cx="1008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GPS-paikannin apuvälineenä</a:t>
            </a:r>
            <a:endParaRPr lang="fi-FI" sz="4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2B2E5F0-731A-5D06-E32C-DC0721F0A590}"/>
              </a:ext>
            </a:extLst>
          </p:cNvPr>
          <p:cNvSpPr txBox="1"/>
          <p:nvPr/>
        </p:nvSpPr>
        <p:spPr>
          <a:xfrm>
            <a:off x="437314" y="1148347"/>
            <a:ext cx="92059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4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i-FI" sz="2800" u="none" strike="noStrike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Koekauden kestävässä kokeessa on käytettävä paikanninta.</a:t>
            </a:r>
          </a:p>
          <a:p>
            <a:pPr marL="457200" lvl="4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i-FI" sz="2800" u="none" strike="noStrike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4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i-FI" sz="2800" u="none" strike="noStrike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Ylituomarin sekä palkintotuomareiden on voitava käyttää paikanninta koko kokeen ajan varmistaakseen arvostelun kaikissa kohdissa.</a:t>
            </a:r>
          </a:p>
          <a:p>
            <a:pPr marL="457200" lvl="4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i-FI" sz="2800" u="none" strike="noStrike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4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i-FI" sz="2800" u="none" strike="noStrike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Kennelliiton tekemä lisäys</a:t>
            </a:r>
          </a:p>
          <a:p>
            <a:pPr marL="2286000" lvl="4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i-FI" sz="2800" u="none" strike="noStrike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4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i-FI" sz="2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Ylituomarille on ilmoittautumisen yhteydessä annettava seurantatunnus, koiran ohjaaja laatii ryhmän kokeen ajaksi ja kutsuu siihen ylituomarin. </a:t>
            </a:r>
          </a:p>
          <a:p>
            <a:pPr marL="914400" lvl="5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Esimerkiksi WhatsAppilla linkki ylituomarille</a:t>
            </a:r>
            <a:endParaRPr lang="fi-FI" sz="2800" u="none" strike="noStrike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A840887-0EA7-6019-B05D-2168BD5E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89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84"/>
                    </a14:imgEffect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EACEC48A-6844-7B2B-2854-2D13B5B79754}"/>
              </a:ext>
            </a:extLst>
          </p:cNvPr>
          <p:cNvSpPr txBox="1"/>
          <p:nvPr/>
        </p:nvSpPr>
        <p:spPr>
          <a:xfrm>
            <a:off x="1" y="565265"/>
            <a:ext cx="10080624" cy="4997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4858" lvl="1" indent="-457200" hangingPunct="0"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Koekauden kestävässä kokeessa on käytettävä paikanninta </a:t>
            </a:r>
          </a:p>
          <a:p>
            <a:pPr marL="1510884" lvl="3" indent="-457200" hangingPunct="0"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Ylituomarille on </a:t>
            </a:r>
            <a:r>
              <a:rPr lang="fi-FI" sz="280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annettava seurantatunnukset</a:t>
            </a:r>
            <a:endParaRPr lang="fi-FI" sz="2800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1888897" lvl="4" indent="-457200" hangingPunct="0">
              <a:spcAft>
                <a:spcPts val="1172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Jos yt ei ole maastossa, seurantalaitteen tulee olla sellainen, että hän voi etäältä seurata koiraa</a:t>
            </a:r>
          </a:p>
          <a:p>
            <a:pPr marL="1510884" lvl="3" indent="-457200" hangingPunct="0"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fi-FI" sz="2800" dirty="0" err="1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Yt:n</a:t>
            </a: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ja palkintotuomarien on voitava käyttää paikanninta koko kokeen ajan varmistaakseen arvostelun kaikissa kohdissa </a:t>
            </a:r>
          </a:p>
          <a:p>
            <a:pPr marL="754871" lvl="1" indent="-457200" hangingPunct="0">
              <a:spcAft>
                <a:spcPts val="1172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i-FI" sz="28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Muuten samat säännöt</a:t>
            </a:r>
          </a:p>
          <a:p>
            <a:pPr marL="1053709" lvl="2" indent="-378025">
              <a:spcAft>
                <a:spcPts val="1172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fi-FI" sz="2315" dirty="0">
              <a:solidFill>
                <a:schemeClr val="bg1"/>
              </a:solidFill>
              <a:latin typeface="Times New Roman" pitchFamily="18"/>
              <a:cs typeface="Tahoma" pitchFamily="2"/>
            </a:endParaRPr>
          </a:p>
          <a:p>
            <a:pPr indent="-80343">
              <a:spcAft>
                <a:spcPts val="1172"/>
              </a:spcAft>
              <a:buClr>
                <a:srgbClr val="0070C0"/>
              </a:buClr>
              <a:buSzPct val="50000"/>
              <a:defRPr/>
            </a:pPr>
            <a:r>
              <a:rPr lang="fi-FI" sz="1158" dirty="0">
                <a:solidFill>
                  <a:schemeClr val="bg1"/>
                </a:solidFill>
                <a:latin typeface="Times New Roman" pitchFamily="18"/>
                <a:cs typeface="Tahoma" pitchFamily="2"/>
              </a:rPr>
              <a:t>Sääntökirja s.47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B5348A-02A4-832E-A8ED-D3427E4A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1"/>
          <p:cNvSpPr txBox="1"/>
          <p:nvPr/>
        </p:nvSpPr>
        <p:spPr>
          <a:xfrm>
            <a:off x="0" y="336600"/>
            <a:ext cx="10080360" cy="84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4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Kelin määrittely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71"/>
          <p:cNvSpPr txBox="1"/>
          <p:nvPr/>
        </p:nvSpPr>
        <p:spPr>
          <a:xfrm>
            <a:off x="0" y="1768320"/>
            <a:ext cx="10080360" cy="453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684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Palkintotuomarit määrittelevät maastossa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684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Lumikeli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Jälkiä pystyy vaivatta seuraamaan lähes yhtäjaksoisesti siellä missä ajo tapahtuu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96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Kova hanki on lumikeli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endParaRPr lang="fi-FI" sz="2800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fi-FI" sz="28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Tulos katsotaan lumikelillä saaduksi, jos yksikin erä on ajettu lumella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6A03F42-C40C-746F-7683-2BCF8B84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5A72-ECDB-4919-9FD6-03C60A4A72CC}" type="slidenum">
              <a:rPr lang="fi-FI" smtClean="0"/>
              <a:pPr>
                <a:defRPr/>
              </a:pPr>
              <a:t>90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93ACE-8CA5-443D-BAAD-5F092CBD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Kelin määrittely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31C1DE-AE4E-36B5-620E-FA2872195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Lisätieto 19, lumipeitteen laatu</a:t>
            </a:r>
          </a:p>
          <a:p>
            <a:pPr marL="457215" lvl="1" indent="0">
              <a:buNone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Kauttaaltaan pehmeä lumikerros</a:t>
            </a:r>
          </a:p>
          <a:p>
            <a:pPr marL="457215" lvl="1" indent="0">
              <a:buNone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= Kantava lumikerros, päällä pehmeä lumi</a:t>
            </a:r>
          </a:p>
          <a:p>
            <a:pPr marL="457215" lvl="1" indent="0">
              <a:buNone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 Kantava, kova lumikerros</a:t>
            </a:r>
          </a:p>
          <a:p>
            <a:pPr marL="457215" lvl="1" indent="0">
              <a:buNone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Kauttaaltaan karkea, upottava lumikerros</a:t>
            </a:r>
          </a:p>
          <a:p>
            <a:pPr marL="457215" lvl="1" indent="0">
              <a:buNone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Upottava lumikerros, päällä kuori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F1BAA2F-AD20-CCE7-4218-9D158AEA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91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9350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C0E7CF-3D20-44DE-8871-A26F35E3FD63}" type="slidenum">
              <a:rPr/>
              <a:t>92</a:t>
            </a:fld>
            <a:endParaRPr lang="fi-FI" dirty="0"/>
          </a:p>
        </p:txBody>
      </p:sp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0" y="336550"/>
            <a:ext cx="10080624" cy="815975"/>
          </a:xfrm>
        </p:spPr>
        <p:txBody>
          <a:bodyPr/>
          <a:lstStyle/>
          <a:p>
            <a:pPr lvl="0"/>
            <a:r>
              <a:rPr lang="fi-FI" sz="4000" dirty="0">
                <a:latin typeface="Times New Roman" pitchFamily="18"/>
              </a:rPr>
              <a:t>Luopuminen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" y="1606551"/>
            <a:ext cx="10080624" cy="4530725"/>
          </a:xfrm>
        </p:spPr>
        <p:txBody>
          <a:bodyPr/>
          <a:lstStyle/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Koiranohjaaja voi luopua kokeesta missä vaiheessa tahansa koetteluajan päättymiseen saakka</a:t>
            </a:r>
          </a:p>
          <a:p>
            <a:pPr marL="914430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Koiranohjaaja ilmoittaa ryhmänjohtajalle tai ylituomarille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Arvostellaan luopumisilmoitukseen saakka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Tulosta ei lasketa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C4836A-385E-46AF-BD43-5EF0CF464A31}" type="slidenum">
              <a:rPr/>
              <a:t>93</a:t>
            </a:fld>
            <a:endParaRPr lang="fi-FI" dirty="0"/>
          </a:p>
        </p:txBody>
      </p:sp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0" y="336550"/>
            <a:ext cx="10080624" cy="685426"/>
          </a:xfrm>
        </p:spPr>
        <p:txBody>
          <a:bodyPr/>
          <a:lstStyle/>
          <a:p>
            <a:pPr lvl="0"/>
            <a:r>
              <a:rPr lang="fi-FI" sz="4000" dirty="0">
                <a:latin typeface="Times New Roman" pitchFamily="18"/>
              </a:rPr>
              <a:t>Sulkeminen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" y="1768476"/>
            <a:ext cx="10080624" cy="5099604"/>
          </a:xfrm>
        </p:spPr>
        <p:txBody>
          <a:bodyPr/>
          <a:lstStyle/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Esimerkiksi</a:t>
            </a:r>
          </a:p>
          <a:p>
            <a:pPr marL="914430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Hakulöysyys</a:t>
            </a:r>
          </a:p>
          <a:p>
            <a:pPr marL="914430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Ajolöysyys</a:t>
            </a:r>
          </a:p>
          <a:p>
            <a:pPr marL="914430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Metsästysinnon puute</a:t>
            </a:r>
          </a:p>
          <a:p>
            <a:pPr marL="914430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Sorkkaeläimen yhtäjaksoista ajoa koetteluaikana väh. 30 min</a:t>
            </a:r>
          </a:p>
          <a:p>
            <a:pPr marL="914430" lvl="2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Koiranohjaajan sääntöjenvastainen tai sopimaton käytös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endParaRPr lang="fi-FI" sz="2800" dirty="0">
              <a:latin typeface="Times New Roman" pitchFamily="18"/>
            </a:endParaRP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Tulosta ei lasketa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A129E2-B705-4053-B16D-2EBCC6F9A811}" type="slidenum">
              <a:rPr/>
              <a:t>94</a:t>
            </a:fld>
            <a:endParaRPr lang="fi-FI" dirty="0"/>
          </a:p>
        </p:txBody>
      </p:sp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0" y="336550"/>
            <a:ext cx="9072563" cy="598488"/>
          </a:xfrm>
        </p:spPr>
        <p:txBody>
          <a:bodyPr/>
          <a:lstStyle/>
          <a:p>
            <a:pPr lvl="0"/>
            <a:r>
              <a:rPr lang="fi-FI" sz="4000" dirty="0">
                <a:latin typeface="Times New Roman" pitchFamily="18"/>
              </a:rPr>
              <a:t>Keskeyttäminen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" y="1017588"/>
            <a:ext cx="10080624" cy="5283200"/>
          </a:xfrm>
        </p:spPr>
        <p:txBody>
          <a:bodyPr/>
          <a:lstStyle/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Esimerkiksi</a:t>
            </a:r>
          </a:p>
          <a:p>
            <a:pPr marL="1371646" lvl="3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Olosuhteet muuttuvat sellaisiksi, että kokeen jatkaminen ei ole mahdollista</a:t>
            </a:r>
          </a:p>
          <a:p>
            <a:pPr marL="1371646" lvl="3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Koira vahingoittuu</a:t>
            </a:r>
          </a:p>
          <a:p>
            <a:pPr marL="1371646" lvl="3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Pimeys estää kokeen jatkamisen</a:t>
            </a:r>
          </a:p>
          <a:p>
            <a:pPr marL="1371646" lvl="3" indent="-457215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fi-FI" sz="2800" dirty="0">
                <a:latin typeface="Times New Roman" pitchFamily="18"/>
                <a:cs typeface="Tahoma" pitchFamily="2"/>
              </a:rPr>
              <a:t>Mikäli kokeen viimeinen ajoerä päättyy kohtuuttomaan häiriöön, voidaan koe keskeyttää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Päätöksen tekee ylituomari tai ryhmänjohtaja</a:t>
            </a:r>
          </a:p>
          <a:p>
            <a:pPr marL="457215" indent="-457215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i-FI" sz="2800" dirty="0">
                <a:latin typeface="Times New Roman" pitchFamily="18"/>
              </a:rPr>
              <a:t>Tulos lasketaan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C6E2E9-B536-4216-A46B-440A089C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EF491-05FF-4ECA-A701-EBF7DC31D6DF}" type="slidenum">
              <a:rPr lang="fi-FI" smtClean="0"/>
              <a:t>95</a:t>
            </a:fld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729890-D41E-4070-872D-F6CE36EB2D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"/>
            <a:ext cx="10080625" cy="6757988"/>
          </a:xfrm>
        </p:spPr>
        <p:txBody>
          <a:bodyPr anchor="ctr"/>
          <a:lstStyle/>
          <a:p>
            <a:pPr algn="ctr"/>
            <a:r>
              <a:rPr lang="fi-FI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2164815233"/>
      </p:ext>
    </p:extLst>
  </p:cSld>
  <p:clrMapOvr>
    <a:masterClrMapping/>
  </p:clrMapOvr>
</p:sld>
</file>

<file path=ppt/theme/theme1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6018</TotalTime>
  <Words>3281</Words>
  <Application>Microsoft Office PowerPoint</Application>
  <PresentationFormat>Mukautettu</PresentationFormat>
  <Paragraphs>816</Paragraphs>
  <Slides>95</Slides>
  <Notes>33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95</vt:i4>
      </vt:variant>
    </vt:vector>
  </HeadingPairs>
  <TitlesOfParts>
    <vt:vector size="104" baseType="lpstr">
      <vt:lpstr>Albany</vt:lpstr>
      <vt:lpstr>Arial</vt:lpstr>
      <vt:lpstr>Calibri</vt:lpstr>
      <vt:lpstr>Courier New</vt:lpstr>
      <vt:lpstr>Noto Sans Symbols</vt:lpstr>
      <vt:lpstr>StarSymbol</vt:lpstr>
      <vt:lpstr>Times New Roman</vt:lpstr>
      <vt:lpstr>Wingdings</vt:lpstr>
      <vt:lpstr>Oletus</vt:lpstr>
      <vt:lpstr>PowerPoint-esitys</vt:lpstr>
      <vt:lpstr>Kurssin ohjelma</vt:lpstr>
      <vt:lpstr>Palkintotuomarin pätevöiminen</vt:lpstr>
      <vt:lpstr>Yleistä</vt:lpstr>
      <vt:lpstr>Miksi ajokokeita?</vt:lpstr>
      <vt:lpstr>Koelajit</vt:lpstr>
      <vt:lpstr>Koeluokka – ja aika</vt:lpstr>
      <vt:lpstr>PowerPoint-esitys</vt:lpstr>
      <vt:lpstr>PowerPoint-esitys</vt:lpstr>
      <vt:lpstr>Vaatimukset osallistuvalle koiralle</vt:lpstr>
      <vt:lpstr>PowerPoint-esitys</vt:lpstr>
      <vt:lpstr>Tuomarit</vt:lpstr>
      <vt:lpstr>Jääviys </vt:lpstr>
      <vt:lpstr>Ennen kokeen alkua</vt:lpstr>
      <vt:lpstr>PowerPoint-esitys</vt:lpstr>
      <vt:lpstr>Koepäivä</vt:lpstr>
      <vt:lpstr>Kokeen kulku</vt:lpstr>
      <vt:lpstr>Koiran koettelu</vt:lpstr>
      <vt:lpstr> Tuloksen muodostuminen </vt:lpstr>
      <vt:lpstr>Ansiopisteet</vt:lpstr>
      <vt:lpstr>Palkintotuomarin arvostelukortti</vt:lpstr>
      <vt:lpstr>Ryhmätuomarin arvostelukortti</vt:lpstr>
      <vt:lpstr>Tappiopisteet</vt:lpstr>
      <vt:lpstr>Palkintosijat</vt:lpstr>
      <vt:lpstr>Arvioinnin perusteet</vt:lpstr>
      <vt:lpstr>Haun arvostelu</vt:lpstr>
      <vt:lpstr>Haun arvostelu</vt:lpstr>
      <vt:lpstr>Haun arvostelu</vt:lpstr>
      <vt:lpstr>Haun arvostelu</vt:lpstr>
      <vt:lpstr>Haun arvostelu</vt:lpstr>
      <vt:lpstr>Esimerkki haun arvostelusta</vt:lpstr>
      <vt:lpstr>Jos tulee useampi haku</vt:lpstr>
      <vt:lpstr>Arvioinnin perusteet</vt:lpstr>
      <vt:lpstr>Haukun arvostelu</vt:lpstr>
      <vt:lpstr>Haukun arvostelu</vt:lpstr>
      <vt:lpstr>Haukun arvostelu</vt:lpstr>
      <vt:lpstr>Haukun arvostelu</vt:lpstr>
      <vt:lpstr>Haukun arvostelu</vt:lpstr>
      <vt:lpstr>Esimerkki hyvästä (5-6) haukusta</vt:lpstr>
      <vt:lpstr>Esimerkki kiitettävästä haukusta</vt:lpstr>
      <vt:lpstr>Arvioinnin perusteet</vt:lpstr>
      <vt:lpstr>Ajotaidon arvostelu</vt:lpstr>
      <vt:lpstr>Ajotaidon arvostelu</vt:lpstr>
      <vt:lpstr>10-9 Erinomainen ajotaito</vt:lpstr>
      <vt:lpstr>8 – 7 Erittäin hyvä ajotaito</vt:lpstr>
      <vt:lpstr>6-5 Hyvä ajotaito</vt:lpstr>
      <vt:lpstr>4-3 Välttävä ajotaito</vt:lpstr>
      <vt:lpstr>2-1 Heikko ajotaito</vt:lpstr>
      <vt:lpstr>Ajotaidon arvostelun lisätiedot </vt:lpstr>
      <vt:lpstr> 50. Sujuvuus </vt:lpstr>
      <vt:lpstr>51. Nopeus</vt:lpstr>
      <vt:lpstr>52. Tie- ja estetyöskentely</vt:lpstr>
      <vt:lpstr>53. Vainuamistapa</vt:lpstr>
      <vt:lpstr>54. Havainnot herkkyydestä</vt:lpstr>
      <vt:lpstr>55. Ajolöysyyden laatu</vt:lpstr>
      <vt:lpstr>56. Ajettava nähty</vt:lpstr>
      <vt:lpstr>57. Tie- ja esteajoa</vt:lpstr>
      <vt:lpstr>58. Todellinen ajoaika</vt:lpstr>
      <vt:lpstr>59. Hukkatyöskentely</vt:lpstr>
      <vt:lpstr>Esimerkki arvostelusta</vt:lpstr>
      <vt:lpstr>Arvioinnin perusteet</vt:lpstr>
      <vt:lpstr>PowerPoint-esitys</vt:lpstr>
      <vt:lpstr>PowerPoint-esitys</vt:lpstr>
      <vt:lpstr>Hakulöysyyden merkitseminen ja arvostelu</vt:lpstr>
      <vt:lpstr>Arvioinnin perusteet</vt:lpstr>
      <vt:lpstr>PowerPoint-esitys</vt:lpstr>
      <vt:lpstr>PowerPoint-esitys</vt:lpstr>
      <vt:lpstr>PowerPoint-esitys</vt:lpstr>
      <vt:lpstr>Esimerkki ajolöysyyden merkitsemisestä</vt:lpstr>
      <vt:lpstr>Muut lisätiedot</vt:lpstr>
      <vt:lpstr>Olosuhteet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Muut ominaisuudet</vt:lpstr>
      <vt:lpstr>60. Muiden eläinten ja sorkkaeläinten ajo</vt:lpstr>
      <vt:lpstr>Hallittavuus</vt:lpstr>
      <vt:lpstr>62. Matka ajoerässä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Kelin määrittely</vt:lpstr>
      <vt:lpstr>Luopuminen</vt:lpstr>
      <vt:lpstr>Sulkeminen</vt:lpstr>
      <vt:lpstr>Keskeyttäminen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Mika Elgland</dc:creator>
  <cp:lastModifiedBy>Suomen Ajokoirajärjestö</cp:lastModifiedBy>
  <cp:revision>214</cp:revision>
  <dcterms:created xsi:type="dcterms:W3CDTF">2014-08-04T11:12:23Z</dcterms:created>
  <dcterms:modified xsi:type="dcterms:W3CDTF">2025-03-19T14:21:26Z</dcterms:modified>
</cp:coreProperties>
</file>